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18" roundtripDataSignature="AMtx7mhI65IZsgdYP7gS3UjtgdrEWwZf3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Anne L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8" Type="http://customschemas.google.com/relationships/presentationmetadata" Target="meta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29T18:24:01.387">
    <p:pos x="6000" y="0"/>
    <p:text>distribution of EV charging location - taking communities into consideration</p:text>
    <p:extLst>
      <p:ext uri="{C676402C-5697-4E1C-873F-D02D1690AC5C}">
        <p15:threadingInfo timeZoneBias="0"/>
      </p:ext>
      <p:ext uri="http://customooxmlschemas.google.com/">
        <go:slidesCustomData xmlns:go="http://customooxmlschemas.google.com/" commentPostId="AAAAeReBuTo"/>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9-29T18:37:11.303">
    <p:pos x="6000" y="0"/>
    <p:text>Constraints:
1. Budget: minimum amount
2. Grid issue: supply charging / locational price</p:text>
    <p:extLst>
      <p:ext uri="{C676402C-5697-4E1C-873F-D02D1690AC5C}">
        <p15:threadingInfo timeZoneBias="0"/>
      </p:ext>
      <p:ext uri="http://customooxmlschemas.google.com/">
        <go:slidesCustomData xmlns:go="http://customooxmlschemas.google.com/" commentPostId="AAAAeReBuT0"/>
      </p:ext>
    </p:extLst>
  </p:cm>
  <p:cm authorId="0" idx="3" dt="2022-09-29T18:31:13.530">
    <p:pos x="6000" y="100"/>
    <p:text>Safety Concerns: 
1. Crime in some area affecting people's willingness to park
2. Natural disaster</p:text>
    <p:extLst>
      <p:ext uri="{C676402C-5697-4E1C-873F-D02D1690AC5C}">
        <p15:threadingInfo timeZoneBias="0"/>
      </p:ext>
      <p:ext uri="http://customooxmlschemas.google.com/">
        <go:slidesCustomData xmlns:go="http://customooxmlschemas.google.com/" commentPostId="AAAAeReBuTw"/>
      </p:ext>
    </p:extLst>
  </p:cm>
  <p:cm authorId="0" idx="4" dt="2022-09-29T18:29:14.797">
    <p:pos x="6000" y="200"/>
    <p:text>Gas may not be useful: EV take longer to charge so in parking lot</p:text>
    <p:extLst>
      <p:ext uri="{C676402C-5697-4E1C-873F-D02D1690AC5C}">
        <p15:threadingInfo timeZoneBias="0"/>
      </p:ext>
      <p:ext uri="http://customooxmlschemas.google.com/">
        <go:slidesCustomData xmlns:go="http://customooxmlschemas.google.com/" commentPostId="AAAAeReBuTs"/>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spcBef>
                <a:spcPts val="0"/>
              </a:spcBef>
              <a:spcAft>
                <a:spcPts val="0"/>
              </a:spcAft>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94ededcb6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5be386baad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15be386baad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201" name="Google Shape;201;g15be386baad_2_0: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94ededcb6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594ededcb6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94ededcb6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594ededcb6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5b7fc2ab57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Distribution of</a:t>
            </a:r>
            <a:endParaRPr/>
          </a:p>
        </p:txBody>
      </p:sp>
      <p:sp>
        <p:nvSpPr>
          <p:cNvPr id="261" name="Google Shape;261;g15b7fc2ab57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b7fc2ab57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solidFill>
                  <a:srgbClr val="333333"/>
                </a:solidFill>
                <a:highlight>
                  <a:srgbClr val="FFFFFF"/>
                </a:highlight>
              </a:rPr>
              <a:t>All light-duty vehicles sold, purchased, or registered in Washington state must be EVs by model year 2030. </a:t>
            </a:r>
            <a:endParaRPr/>
          </a:p>
        </p:txBody>
      </p:sp>
      <p:sp>
        <p:nvSpPr>
          <p:cNvPr id="275" name="Google Shape;275;g15b7fc2ab5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b9506869e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 hypothesis: e.g. what factor will affect distance?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050"/>
              <a:t>Which may or may not be feasible within this project - will there be sufficient electrical grid capacity for the newly proposed stations?</a:t>
            </a:r>
            <a:endParaRPr sz="1050"/>
          </a:p>
          <a:p>
            <a:pPr indent="0" lvl="0" marL="0" rtl="0" algn="l">
              <a:spcBef>
                <a:spcPts val="0"/>
              </a:spcBef>
              <a:spcAft>
                <a:spcPts val="0"/>
              </a:spcAft>
              <a:buNone/>
            </a:pPr>
            <a:r>
              <a:rPr lang="en-US" sz="1050"/>
              <a:t>where would EV drivers want to "spend time" </a:t>
            </a:r>
            <a:r>
              <a:rPr lang="en-US" sz="1050"/>
              <a:t>safety and security+ natural disaster</a:t>
            </a:r>
            <a:endParaRPr sz="1050"/>
          </a:p>
          <a:p>
            <a:pPr indent="0" lvl="0" marL="0" rtl="0" algn="l">
              <a:spcBef>
                <a:spcPts val="0"/>
              </a:spcBef>
              <a:spcAft>
                <a:spcPts val="0"/>
              </a:spcAft>
              <a:buNone/>
            </a:pPr>
            <a:r>
              <a:rPr lang="en-US" sz="1050"/>
              <a:t>Potential Target audience</a:t>
            </a:r>
            <a:endParaRPr sz="1050"/>
          </a:p>
          <a:p>
            <a:pPr indent="0" lvl="0" marL="0" rtl="0" algn="l">
              <a:spcBef>
                <a:spcPts val="0"/>
              </a:spcBef>
              <a:spcAft>
                <a:spcPts val="0"/>
              </a:spcAft>
              <a:buClr>
                <a:schemeClr val="dk1"/>
              </a:buClr>
              <a:buSzPts val="1100"/>
              <a:buFont typeface="Arial"/>
              <a:buNone/>
            </a:pPr>
            <a:r>
              <a:rPr lang="en-US" sz="1050"/>
              <a:t>constraints</a:t>
            </a:r>
            <a:endParaRPr sz="1050"/>
          </a:p>
          <a:p>
            <a:pPr indent="0" lvl="0" marL="0" rtl="0" algn="l">
              <a:spcBef>
                <a:spcPts val="0"/>
              </a:spcBef>
              <a:spcAft>
                <a:spcPts val="0"/>
              </a:spcAft>
              <a:buNone/>
            </a:pPr>
            <a:r>
              <a:t/>
            </a:r>
            <a:endParaRPr/>
          </a:p>
        </p:txBody>
      </p:sp>
      <p:sp>
        <p:nvSpPr>
          <p:cNvPr id="285" name="Google Shape;285;g15b9506869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67" name="Shape 67"/>
        <p:cNvGrpSpPr/>
        <p:nvPr/>
      </p:nvGrpSpPr>
      <p:grpSpPr>
        <a:xfrm>
          <a:off x="0" y="0"/>
          <a:ext cx="0" cy="0"/>
          <a:chOff x="0" y="0"/>
          <a:chExt cx="0" cy="0"/>
        </a:xfrm>
      </p:grpSpPr>
      <p:sp>
        <p:nvSpPr>
          <p:cNvPr id="68" name="Google Shape;68;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lang="en-US" sz="10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70" name="Google Shape;70;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lang="en-US" sz="600">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sz="600">
              <a:solidFill>
                <a:schemeClr val="lt1"/>
              </a:solidFill>
              <a:latin typeface="Arial"/>
              <a:ea typeface="Arial"/>
              <a:cs typeface="Arial"/>
              <a:sym typeface="Arial"/>
            </a:endParaRPr>
          </a:p>
        </p:txBody>
      </p:sp>
      <p:sp>
        <p:nvSpPr>
          <p:cNvPr id="71" name="Google Shape;71;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72" name="Shape 72"/>
        <p:cNvGrpSpPr/>
        <p:nvPr/>
      </p:nvGrpSpPr>
      <p:grpSpPr>
        <a:xfrm>
          <a:off x="0" y="0"/>
          <a:ext cx="0" cy="0"/>
          <a:chOff x="0" y="0"/>
          <a:chExt cx="0" cy="0"/>
        </a:xfrm>
      </p:grpSpPr>
      <p:pic>
        <p:nvPicPr>
          <p:cNvPr id="73" name="Google Shape;73;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74" name="Google Shape;74;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77" name="Shape 77"/>
        <p:cNvGrpSpPr/>
        <p:nvPr/>
      </p:nvGrpSpPr>
      <p:grpSpPr>
        <a:xfrm>
          <a:off x="0" y="0"/>
          <a:ext cx="0" cy="0"/>
          <a:chOff x="0" y="0"/>
          <a:chExt cx="0" cy="0"/>
        </a:xfrm>
      </p:grpSpPr>
      <p:grpSp>
        <p:nvGrpSpPr>
          <p:cNvPr id="78" name="Google Shape;78;p25"/>
          <p:cNvGrpSpPr/>
          <p:nvPr/>
        </p:nvGrpSpPr>
        <p:grpSpPr>
          <a:xfrm>
            <a:off x="0" y="0"/>
            <a:ext cx="12192000" cy="2828925"/>
            <a:chOff x="0" y="669852"/>
            <a:chExt cx="12192000" cy="2828925"/>
          </a:xfrm>
        </p:grpSpPr>
        <p:pic>
          <p:nvPicPr>
            <p:cNvPr descr="A picture containing sitting, water, kitchen, table&#10;&#10;Description automatically generated" id="79" name="Google Shape;79;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80" name="Google Shape;80;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81" name="Google Shape;81;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84" name="Shape 84"/>
        <p:cNvGrpSpPr/>
        <p:nvPr/>
      </p:nvGrpSpPr>
      <p:grpSpPr>
        <a:xfrm>
          <a:off x="0" y="0"/>
          <a:ext cx="0" cy="0"/>
          <a:chOff x="0" y="0"/>
          <a:chExt cx="0" cy="0"/>
        </a:xfrm>
      </p:grpSpPr>
      <p:grpSp>
        <p:nvGrpSpPr>
          <p:cNvPr id="85" name="Google Shape;85;p26"/>
          <p:cNvGrpSpPr/>
          <p:nvPr/>
        </p:nvGrpSpPr>
        <p:grpSpPr>
          <a:xfrm>
            <a:off x="0" y="0"/>
            <a:ext cx="12192000" cy="2828925"/>
            <a:chOff x="0" y="0"/>
            <a:chExt cx="12192000" cy="2828925"/>
          </a:xfrm>
        </p:grpSpPr>
        <p:pic>
          <p:nvPicPr>
            <p:cNvPr descr="A picture containing water, cellphone&#10;&#10;Description automatically generated" id="86" name="Google Shape;86;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87" name="Google Shape;87;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88" name="Google Shape;88;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91" name="Shape 91"/>
        <p:cNvGrpSpPr/>
        <p:nvPr/>
      </p:nvGrpSpPr>
      <p:grpSpPr>
        <a:xfrm>
          <a:off x="0" y="0"/>
          <a:ext cx="0" cy="0"/>
          <a:chOff x="0" y="0"/>
          <a:chExt cx="0" cy="0"/>
        </a:xfrm>
      </p:grpSpPr>
      <p:sp>
        <p:nvSpPr>
          <p:cNvPr id="92" name="Google Shape;92;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94" name="Shape 94"/>
        <p:cNvGrpSpPr/>
        <p:nvPr/>
      </p:nvGrpSpPr>
      <p:grpSpPr>
        <a:xfrm>
          <a:off x="0" y="0"/>
          <a:ext cx="0" cy="0"/>
          <a:chOff x="0" y="0"/>
          <a:chExt cx="0" cy="0"/>
        </a:xfrm>
      </p:grpSpPr>
      <p:sp>
        <p:nvSpPr>
          <p:cNvPr id="95" name="Google Shape;95;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96" name="Google Shape;96;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98" name="Shape 98"/>
        <p:cNvGrpSpPr/>
        <p:nvPr/>
      </p:nvGrpSpPr>
      <p:grpSpPr>
        <a:xfrm>
          <a:off x="0" y="0"/>
          <a:ext cx="0" cy="0"/>
          <a:chOff x="0" y="0"/>
          <a:chExt cx="0" cy="0"/>
        </a:xfrm>
      </p:grpSpPr>
      <p:sp>
        <p:nvSpPr>
          <p:cNvPr id="99" name="Google Shape;99;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1" name="Google Shape;101;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02" name="Shape 102"/>
        <p:cNvGrpSpPr/>
        <p:nvPr/>
      </p:nvGrpSpPr>
      <p:grpSpPr>
        <a:xfrm>
          <a:off x="0" y="0"/>
          <a:ext cx="0" cy="0"/>
          <a:chOff x="0" y="0"/>
          <a:chExt cx="0" cy="0"/>
        </a:xfrm>
      </p:grpSpPr>
      <p:sp>
        <p:nvSpPr>
          <p:cNvPr id="103" name="Google Shape;103;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5" name="Google Shape;105;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106" name="Shape 106"/>
        <p:cNvGrpSpPr/>
        <p:nvPr/>
      </p:nvGrpSpPr>
      <p:grpSpPr>
        <a:xfrm>
          <a:off x="0" y="0"/>
          <a:ext cx="0" cy="0"/>
          <a:chOff x="0" y="0"/>
          <a:chExt cx="0" cy="0"/>
        </a:xfrm>
      </p:grpSpPr>
      <p:sp>
        <p:nvSpPr>
          <p:cNvPr id="107" name="Google Shape;107;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 name="Google Shape;109;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110" name="Shape 110"/>
        <p:cNvGrpSpPr/>
        <p:nvPr/>
      </p:nvGrpSpPr>
      <p:grpSpPr>
        <a:xfrm>
          <a:off x="0" y="0"/>
          <a:ext cx="0" cy="0"/>
          <a:chOff x="0" y="0"/>
          <a:chExt cx="0" cy="0"/>
        </a:xfrm>
      </p:grpSpPr>
      <p:sp>
        <p:nvSpPr>
          <p:cNvPr id="111" name="Google Shape;111;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3" name="Google Shape;113;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14" name="Shape 114"/>
        <p:cNvGrpSpPr/>
        <p:nvPr/>
      </p:nvGrpSpPr>
      <p:grpSpPr>
        <a:xfrm>
          <a:off x="0" y="0"/>
          <a:ext cx="0" cy="0"/>
          <a:chOff x="0" y="0"/>
          <a:chExt cx="0" cy="0"/>
        </a:xfrm>
      </p:grpSpPr>
      <p:sp>
        <p:nvSpPr>
          <p:cNvPr id="115" name="Google Shape;115;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9" name="Google Shape;119;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1" name="Google Shape;121;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22" name="Shape 122"/>
        <p:cNvGrpSpPr/>
        <p:nvPr/>
      </p:nvGrpSpPr>
      <p:grpSpPr>
        <a:xfrm>
          <a:off x="0" y="0"/>
          <a:ext cx="0" cy="0"/>
          <a:chOff x="0" y="0"/>
          <a:chExt cx="0" cy="0"/>
        </a:xfrm>
      </p:grpSpPr>
      <p:sp>
        <p:nvSpPr>
          <p:cNvPr id="123" name="Google Shape;123;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6" name="Google Shape;126;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7" name="Google Shape;127;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8" name="Google Shape;128;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0" name="Google Shape;130;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1" name="Google Shape;131;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2" name="Google Shape;132;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3" name="Google Shape;133;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34" name="Shape 134"/>
        <p:cNvGrpSpPr/>
        <p:nvPr/>
      </p:nvGrpSpPr>
      <p:grpSpPr>
        <a:xfrm>
          <a:off x="0" y="0"/>
          <a:ext cx="0" cy="0"/>
          <a:chOff x="0" y="0"/>
          <a:chExt cx="0" cy="0"/>
        </a:xfrm>
      </p:grpSpPr>
      <p:sp>
        <p:nvSpPr>
          <p:cNvPr id="135" name="Google Shape;135;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8" name="Google Shape;138;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9" name="Google Shape;139;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0" name="Google Shape;140;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44" name="Shape 144"/>
        <p:cNvGrpSpPr/>
        <p:nvPr/>
      </p:nvGrpSpPr>
      <p:grpSpPr>
        <a:xfrm>
          <a:off x="0" y="0"/>
          <a:ext cx="0" cy="0"/>
          <a:chOff x="0" y="0"/>
          <a:chExt cx="0" cy="0"/>
        </a:xfrm>
      </p:grpSpPr>
      <p:sp>
        <p:nvSpPr>
          <p:cNvPr id="145" name="Google Shape;145;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0" name="Google Shape;150;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1" name="Google Shape;151;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483698"/>
              </a:solidFill>
              <a:latin typeface="Arial"/>
              <a:ea typeface="Arial"/>
              <a:cs typeface="Arial"/>
              <a:sym typeface="Arial"/>
            </a:endParaRPr>
          </a:p>
        </p:txBody>
      </p:sp>
      <p:sp>
        <p:nvSpPr>
          <p:cNvPr id="153" name="Google Shape;153;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483698"/>
              </a:solidFill>
              <a:latin typeface="Arial"/>
              <a:ea typeface="Arial"/>
              <a:cs typeface="Arial"/>
              <a:sym typeface="Arial"/>
            </a:endParaRPr>
          </a:p>
        </p:txBody>
      </p:sp>
      <p:sp>
        <p:nvSpPr>
          <p:cNvPr id="159" name="Google Shape;159;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483698"/>
              </a:solidFill>
              <a:latin typeface="Arial"/>
              <a:ea typeface="Arial"/>
              <a:cs typeface="Arial"/>
              <a:sym typeface="Arial"/>
            </a:endParaRPr>
          </a:p>
        </p:txBody>
      </p:sp>
      <p:sp>
        <p:nvSpPr>
          <p:cNvPr id="161" name="Google Shape;161;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rgbClr val="483698"/>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163" name="Shape 163"/>
        <p:cNvGrpSpPr/>
        <p:nvPr/>
      </p:nvGrpSpPr>
      <p:grpSpPr>
        <a:xfrm>
          <a:off x="0" y="0"/>
          <a:ext cx="0" cy="0"/>
          <a:chOff x="0" y="0"/>
          <a:chExt cx="0" cy="0"/>
        </a:xfrm>
      </p:grpSpPr>
      <p:sp>
        <p:nvSpPr>
          <p:cNvPr id="164" name="Google Shape;164;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8" name="Google Shape;168;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169" name="Shape 169"/>
        <p:cNvGrpSpPr/>
        <p:nvPr/>
      </p:nvGrpSpPr>
      <p:grpSpPr>
        <a:xfrm>
          <a:off x="0" y="0"/>
          <a:ext cx="0" cy="0"/>
          <a:chOff x="0" y="0"/>
          <a:chExt cx="0" cy="0"/>
        </a:xfrm>
      </p:grpSpPr>
      <p:sp>
        <p:nvSpPr>
          <p:cNvPr id="170" name="Google Shape;170;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4" name="Google Shape;174;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5" name="Google Shape;175;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6" name="Google Shape;176;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7" name="Google Shape;177;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8" name="Google Shape;178;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 name="Shape 20"/>
        <p:cNvGrpSpPr/>
        <p:nvPr/>
      </p:nvGrpSpPr>
      <p:grpSpPr>
        <a:xfrm>
          <a:off x="0" y="0"/>
          <a:ext cx="0" cy="0"/>
          <a:chOff x="0" y="0"/>
          <a:chExt cx="0" cy="0"/>
        </a:xfrm>
      </p:grpSpPr>
      <p:sp>
        <p:nvSpPr>
          <p:cNvPr id="21" name="Google Shape;21;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22" name="Shape 22"/>
        <p:cNvGrpSpPr/>
        <p:nvPr/>
      </p:nvGrpSpPr>
      <p:grpSpPr>
        <a:xfrm>
          <a:off x="0" y="0"/>
          <a:ext cx="0" cy="0"/>
          <a:chOff x="0" y="0"/>
          <a:chExt cx="0" cy="0"/>
        </a:xfrm>
      </p:grpSpPr>
      <p:sp>
        <p:nvSpPr>
          <p:cNvPr id="23" name="Google Shape;23;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 name="Google Shape;24;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 name="Google Shape;26;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7" name="Google Shape;27;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28" name="Shape 28"/>
        <p:cNvGrpSpPr/>
        <p:nvPr/>
      </p:nvGrpSpPr>
      <p:grpSpPr>
        <a:xfrm>
          <a:off x="0" y="0"/>
          <a:ext cx="0" cy="0"/>
          <a:chOff x="0" y="0"/>
          <a:chExt cx="0" cy="0"/>
        </a:xfrm>
      </p:grpSpPr>
      <p:sp>
        <p:nvSpPr>
          <p:cNvPr id="29" name="Google Shape;29;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2" name="Google Shape;32;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3" name="Google Shape;33;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4" name="Google Shape;34;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35" name="Google Shape;35;p18"/>
          <p:cNvGrpSpPr/>
          <p:nvPr/>
        </p:nvGrpSpPr>
        <p:grpSpPr>
          <a:xfrm>
            <a:off x="2729163" y="2974450"/>
            <a:ext cx="2094546" cy="384049"/>
            <a:chOff x="1584001" y="2682350"/>
            <a:chExt cx="2094546" cy="384049"/>
          </a:xfrm>
        </p:grpSpPr>
        <p:pic>
          <p:nvPicPr>
            <p:cNvPr id="36" name="Google Shape;36;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37" name="Google Shape;37;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38" name="Google Shape;38;p18"/>
            <p:cNvGrpSpPr/>
            <p:nvPr/>
          </p:nvGrpSpPr>
          <p:grpSpPr>
            <a:xfrm>
              <a:off x="2867305" y="2682351"/>
              <a:ext cx="383774" cy="383774"/>
              <a:chOff x="3296507" y="2682351"/>
              <a:chExt cx="383774" cy="383774"/>
            </a:xfrm>
          </p:grpSpPr>
          <p:sp>
            <p:nvSpPr>
              <p:cNvPr id="39" name="Google Shape;39;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42" name="Shape 42"/>
        <p:cNvGrpSpPr/>
        <p:nvPr/>
      </p:nvGrpSpPr>
      <p:grpSpPr>
        <a:xfrm>
          <a:off x="0" y="0"/>
          <a:ext cx="0" cy="0"/>
          <a:chOff x="0" y="0"/>
          <a:chExt cx="0" cy="0"/>
        </a:xfrm>
      </p:grpSpPr>
      <p:pic>
        <p:nvPicPr>
          <p:cNvPr id="43" name="Google Shape;43;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44" name="Google Shape;44;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 name="Google Shape;45;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7" name="Google Shape;47;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48" name="Shape 48"/>
        <p:cNvGrpSpPr/>
        <p:nvPr/>
      </p:nvGrpSpPr>
      <p:grpSpPr>
        <a:xfrm>
          <a:off x="0" y="0"/>
          <a:ext cx="0" cy="0"/>
          <a:chOff x="0" y="0"/>
          <a:chExt cx="0" cy="0"/>
        </a:xfrm>
      </p:grpSpPr>
      <p:graphicFrame>
        <p:nvGraphicFramePr>
          <p:cNvPr id="49" name="Google Shape;49;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49" name="Google Shape;49;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50" name="Google Shape;50;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3" name="Google Shape;53;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54" name="Shape 54"/>
        <p:cNvGrpSpPr/>
        <p:nvPr/>
      </p:nvGrpSpPr>
      <p:grpSpPr>
        <a:xfrm>
          <a:off x="0" y="0"/>
          <a:ext cx="0" cy="0"/>
          <a:chOff x="0" y="0"/>
          <a:chExt cx="0" cy="0"/>
        </a:xfrm>
      </p:grpSpPr>
      <p:graphicFrame>
        <p:nvGraphicFramePr>
          <p:cNvPr id="55" name="Google Shape;55;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55" name="Google Shape;55;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56" name="Google Shape;56;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7" name="Google Shape;57;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 name="Google Shape;59;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60" name="Shape 60"/>
        <p:cNvGrpSpPr/>
        <p:nvPr/>
      </p:nvGrpSpPr>
      <p:grpSpPr>
        <a:xfrm>
          <a:off x="0" y="0"/>
          <a:ext cx="0" cy="0"/>
          <a:chOff x="0" y="0"/>
          <a:chExt cx="0" cy="0"/>
        </a:xfrm>
      </p:grpSpPr>
      <p:graphicFrame>
        <p:nvGraphicFramePr>
          <p:cNvPr id="61" name="Google Shape;61;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61" name="Google Shape;61;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62" name="Google Shape;62;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6" name="Google Shape;66;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jjalving@KPMG.com" TargetMode="External"/><Relationship Id="rId4" Type="http://schemas.openxmlformats.org/officeDocument/2006/relationships/image" Target="../media/image10.jpg"/><Relationship Id="rId5" Type="http://schemas.openxmlformats.org/officeDocument/2006/relationships/hyperlink" Target="mailto:avoet@KPMG.com" TargetMode="External"/><Relationship Id="rId6"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hyperlink" Target="https://data.wa.gov/" TargetMode="External"/><Relationship Id="rId6" Type="http://schemas.openxmlformats.org/officeDocument/2006/relationships/image" Target="../media/image5.png"/><Relationship Id="rId7" Type="http://schemas.openxmlformats.org/officeDocument/2006/relationships/hyperlink" Target="https://dor.wa.gov/taxes-rates/tax-incentives/incentive-program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1.png"/><Relationship Id="rId5" Type="http://schemas.openxmlformats.org/officeDocument/2006/relationships/image" Target="../media/image21.jpg"/><Relationship Id="rId6"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aseline="30000" lang="en-US" sz="8000">
                <a:solidFill>
                  <a:srgbClr val="FFFFFF"/>
                </a:solidFill>
                <a:latin typeface="Arial"/>
                <a:ea typeface="Arial"/>
                <a:cs typeface="Arial"/>
                <a:sym typeface="Arial"/>
              </a:rPr>
              <a:t>DSI Capstone</a:t>
            </a:r>
            <a:br>
              <a:rPr baseline="30000" lang="en-US" sz="8000">
                <a:solidFill>
                  <a:srgbClr val="FFFFFF"/>
                </a:solidFill>
                <a:latin typeface="Arial"/>
                <a:ea typeface="Arial"/>
                <a:cs typeface="Arial"/>
                <a:sym typeface="Arial"/>
              </a:rPr>
            </a:br>
            <a:r>
              <a:rPr baseline="30000" lang="en-US" sz="6000">
                <a:solidFill>
                  <a:srgbClr val="FFFFFF"/>
                </a:solidFill>
              </a:rPr>
              <a:t>9/26 Weekly Update</a:t>
            </a:r>
            <a:endParaRPr sz="100"/>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b="0" lang="en-US" sz="1500">
                <a:solidFill>
                  <a:schemeClr val="lt1"/>
                </a:solidFill>
                <a:latin typeface="Arial"/>
                <a:ea typeface="Arial"/>
                <a:cs typeface="Arial"/>
                <a:sym typeface="Arial"/>
              </a:rPr>
              <a:t>Sept 2</a:t>
            </a:r>
            <a:r>
              <a:rPr lang="en-US" sz="1500">
                <a:solidFill>
                  <a:schemeClr val="lt1"/>
                </a:solidFill>
              </a:rPr>
              <a:t>8</a:t>
            </a:r>
            <a:r>
              <a:rPr b="0" lang="en-US" sz="1500">
                <a:solidFill>
                  <a:schemeClr val="lt1"/>
                </a:solidFill>
                <a:latin typeface="Arial"/>
                <a:ea typeface="Arial"/>
                <a:cs typeface="Arial"/>
                <a:sym typeface="Arial"/>
              </a:rPr>
              <a:t>, 2022</a:t>
            </a:r>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spcBef>
                <a:spcPts val="0"/>
              </a:spcBef>
              <a:spcAft>
                <a:spcPts val="0"/>
              </a:spcAft>
              <a:buNone/>
            </a:pPr>
            <a:r>
              <a:t/>
            </a:r>
            <a:endParaRPr sz="1500">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spcBef>
                <a:spcPts val="0"/>
              </a:spcBef>
              <a:spcAft>
                <a:spcPts val="0"/>
              </a:spcAft>
              <a:buNone/>
            </a:pPr>
            <a:r>
              <a:t/>
            </a:r>
            <a:endParaRPr sz="15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594ededcb6_0_26"/>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t>Next Steps</a:t>
            </a:r>
            <a:endParaRPr sz="3000"/>
          </a:p>
        </p:txBody>
      </p:sp>
      <p:sp>
        <p:nvSpPr>
          <p:cNvPr id="307" name="Google Shape;307;g1594ededcb6_0_26"/>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2"/>
                </a:solidFill>
              </a:rPr>
              <a:t>4</a:t>
            </a:r>
            <a:endParaRPr sz="2500">
              <a:solidFill>
                <a:schemeClr val="lt2"/>
              </a:solidFill>
            </a:endParaRPr>
          </a:p>
        </p:txBody>
      </p:sp>
      <p:sp>
        <p:nvSpPr>
          <p:cNvPr id="308" name="Google Shape;308;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317500" lvl="1" marL="285750" rtl="0" algn="l">
              <a:lnSpc>
                <a:spcPct val="100000"/>
              </a:lnSpc>
              <a:spcBef>
                <a:spcPts val="600"/>
              </a:spcBef>
              <a:spcAft>
                <a:spcPts val="0"/>
              </a:spcAft>
              <a:buClr>
                <a:schemeClr val="dk2"/>
              </a:buClr>
              <a:buSzPts val="2000"/>
              <a:buFont typeface="Arial"/>
              <a:buChar char="•"/>
            </a:pPr>
            <a:r>
              <a:rPr b="1" lang="en-US" sz="2000"/>
              <a:t>Action items:</a:t>
            </a:r>
            <a:endParaRPr sz="2000">
              <a:solidFill>
                <a:schemeClr val="dk2"/>
              </a:solidFill>
            </a:endParaRPr>
          </a:p>
          <a:p>
            <a:pPr indent="-317500" lvl="2" marL="570150" rtl="0" algn="l">
              <a:lnSpc>
                <a:spcPct val="100000"/>
              </a:lnSpc>
              <a:spcBef>
                <a:spcPts val="600"/>
              </a:spcBef>
              <a:spcAft>
                <a:spcPts val="0"/>
              </a:spcAft>
              <a:buSzPts val="2000"/>
              <a:buFont typeface="Arial"/>
              <a:buChar char="•"/>
            </a:pPr>
            <a:r>
              <a:rPr lang="en-US" sz="2000">
                <a:solidFill>
                  <a:schemeClr val="dk2"/>
                </a:solidFill>
              </a:rPr>
              <a:t>Modify research question if necessary</a:t>
            </a:r>
            <a:endParaRPr sz="2000">
              <a:solidFill>
                <a:schemeClr val="dk2"/>
              </a:solidFill>
            </a:endParaRPr>
          </a:p>
          <a:p>
            <a:pPr indent="-317500" lvl="2" marL="570150" rtl="0" algn="l">
              <a:lnSpc>
                <a:spcPct val="100000"/>
              </a:lnSpc>
              <a:spcBef>
                <a:spcPts val="600"/>
              </a:spcBef>
              <a:spcAft>
                <a:spcPts val="0"/>
              </a:spcAft>
              <a:buSzPts val="2000"/>
              <a:buFont typeface="Arial"/>
              <a:buChar char="•"/>
            </a:pPr>
            <a:r>
              <a:rPr lang="en-US" sz="2000">
                <a:solidFill>
                  <a:schemeClr val="dk2"/>
                </a:solidFill>
              </a:rPr>
              <a:t>Proceeds with EDA for selected dataset</a:t>
            </a:r>
            <a:endParaRPr sz="2000">
              <a:solidFill>
                <a:schemeClr val="dk2"/>
              </a:solidFill>
            </a:endParaRPr>
          </a:p>
          <a:p>
            <a:pPr indent="-317500" lvl="2" marL="570150" rtl="0" algn="l">
              <a:lnSpc>
                <a:spcPct val="100000"/>
              </a:lnSpc>
              <a:spcBef>
                <a:spcPts val="600"/>
              </a:spcBef>
              <a:spcAft>
                <a:spcPts val="0"/>
              </a:spcAft>
              <a:buClr>
                <a:schemeClr val="dk2"/>
              </a:buClr>
              <a:buSzPts val="2000"/>
              <a:buChar char="•"/>
            </a:pPr>
            <a:r>
              <a:rPr lang="en-US" sz="2000">
                <a:solidFill>
                  <a:schemeClr val="dk2"/>
                </a:solidFill>
              </a:rPr>
              <a:t>Start searching for potential models/algorithms</a:t>
            </a:r>
            <a:endParaRPr sz="2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5be386baad_2_0"/>
          <p:cNvSpPr txBox="1"/>
          <p:nvPr>
            <p:ph type="title"/>
          </p:nvPr>
        </p:nvSpPr>
        <p:spPr>
          <a:xfrm>
            <a:off x="725714" y="57984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KPMG Mentor Team</a:t>
            </a:r>
            <a:endParaRPr/>
          </a:p>
        </p:txBody>
      </p:sp>
      <p:sp>
        <p:nvSpPr>
          <p:cNvPr id="204" name="Google Shape;204;g15be386baad_2_0"/>
          <p:cNvSpPr/>
          <p:nvPr/>
        </p:nvSpPr>
        <p:spPr>
          <a:xfrm>
            <a:off x="2706493" y="3918242"/>
            <a:ext cx="3924300" cy="10773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rPr b="1" lang="en-US" sz="1800">
                <a:solidFill>
                  <a:schemeClr val="dk2"/>
                </a:solidFill>
                <a:latin typeface="Arial"/>
                <a:ea typeface="Arial"/>
                <a:cs typeface="Arial"/>
                <a:sym typeface="Arial"/>
              </a:rPr>
              <a:t>Jordan Jalving</a:t>
            </a:r>
            <a:endParaRPr b="1" sz="1800">
              <a:solidFill>
                <a:schemeClr val="dk2"/>
              </a:solidFill>
              <a:latin typeface="Arial"/>
              <a:ea typeface="Arial"/>
              <a:cs typeface="Arial"/>
              <a:sym typeface="Arial"/>
            </a:endParaRPr>
          </a:p>
          <a:p>
            <a:pPr indent="0" lvl="0" marL="457200" marR="0" rtl="0" algn="l">
              <a:spcBef>
                <a:spcPts val="0"/>
              </a:spcBef>
              <a:spcAft>
                <a:spcPts val="0"/>
              </a:spcAft>
              <a:buNone/>
            </a:pPr>
            <a:r>
              <a:rPr lang="en-US" sz="1600">
                <a:solidFill>
                  <a:schemeClr val="dk2"/>
                </a:solidFill>
                <a:latin typeface="Arial"/>
                <a:ea typeface="Arial"/>
                <a:cs typeface="Arial"/>
                <a:sym typeface="Arial"/>
              </a:rPr>
              <a:t>Sr Associate at KPMG</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Con FED Tech. Enablement</a:t>
            </a:r>
            <a:endParaRPr/>
          </a:p>
          <a:p>
            <a:pPr indent="0" lvl="0" marL="457200" marR="0" rtl="0" algn="l">
              <a:spcBef>
                <a:spcPts val="0"/>
              </a:spcBef>
              <a:spcAft>
                <a:spcPts val="0"/>
              </a:spcAft>
              <a:buNone/>
            </a:pPr>
            <a:r>
              <a:rPr lang="en-US" sz="1600" u="sng">
                <a:solidFill>
                  <a:schemeClr val="dk2"/>
                </a:solidFill>
                <a:latin typeface="Arial"/>
                <a:ea typeface="Arial"/>
                <a:cs typeface="Arial"/>
                <a:sym typeface="Arial"/>
                <a:hlinkClick r:id="rId3">
                  <a:extLst>
                    <a:ext uri="{A12FA001-AC4F-418D-AE19-62706E023703}">
                      <ahyp:hlinkClr val="tx"/>
                    </a:ext>
                  </a:extLst>
                </a:hlinkClick>
              </a:rPr>
              <a:t>jjalving@kpmg.com</a:t>
            </a:r>
            <a:endParaRPr sz="1600">
              <a:solidFill>
                <a:schemeClr val="dk2"/>
              </a:solidFill>
              <a:latin typeface="Arial"/>
              <a:ea typeface="Arial"/>
              <a:cs typeface="Arial"/>
              <a:sym typeface="Arial"/>
            </a:endParaRPr>
          </a:p>
        </p:txBody>
      </p:sp>
      <p:pic>
        <p:nvPicPr>
          <p:cNvPr id="205" name="Google Shape;205;g15be386baad_2_0"/>
          <p:cNvPicPr preferRelativeResize="0"/>
          <p:nvPr/>
        </p:nvPicPr>
        <p:blipFill rotWithShape="1">
          <a:blip r:embed="rId4">
            <a:alphaModFix/>
          </a:blip>
          <a:srcRect b="2407" l="0" r="0" t="2417"/>
          <a:stretch/>
        </p:blipFill>
        <p:spPr>
          <a:xfrm>
            <a:off x="3176925" y="1646656"/>
            <a:ext cx="2095500" cy="1994386"/>
          </a:xfrm>
          <a:prstGeom prst="rect">
            <a:avLst/>
          </a:prstGeom>
          <a:noFill/>
          <a:ln>
            <a:noFill/>
          </a:ln>
        </p:spPr>
      </p:pic>
      <p:sp>
        <p:nvSpPr>
          <p:cNvPr id="206" name="Google Shape;206;g15be386baad_2_0"/>
          <p:cNvSpPr/>
          <p:nvPr/>
        </p:nvSpPr>
        <p:spPr>
          <a:xfrm>
            <a:off x="6303786" y="3918242"/>
            <a:ext cx="3808500" cy="13233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rPr b="1" lang="en-US" sz="1800">
                <a:solidFill>
                  <a:schemeClr val="dk2"/>
                </a:solidFill>
                <a:latin typeface="Arial"/>
                <a:ea typeface="Arial"/>
                <a:cs typeface="Arial"/>
                <a:sym typeface="Arial"/>
              </a:rPr>
              <a:t>Alexander Voet</a:t>
            </a:r>
            <a:endParaRPr b="1" sz="1800">
              <a:solidFill>
                <a:schemeClr val="dk2"/>
              </a:solidFill>
              <a:latin typeface="Arial"/>
              <a:ea typeface="Arial"/>
              <a:cs typeface="Arial"/>
              <a:sym typeface="Arial"/>
            </a:endParaRPr>
          </a:p>
          <a:p>
            <a:pPr indent="0" lvl="0" marL="457200" marR="0" rtl="0" algn="l">
              <a:spcBef>
                <a:spcPts val="0"/>
              </a:spcBef>
              <a:spcAft>
                <a:spcPts val="0"/>
              </a:spcAft>
              <a:buNone/>
            </a:pPr>
            <a:r>
              <a:rPr lang="en-US" sz="1600">
                <a:solidFill>
                  <a:schemeClr val="dk2"/>
                </a:solidFill>
                <a:latin typeface="Arial"/>
                <a:ea typeface="Arial"/>
                <a:cs typeface="Arial"/>
                <a:sym typeface="Arial"/>
              </a:rPr>
              <a:t>Associate at KPMG Lighthouse</a:t>
            </a:r>
            <a:endParaRPr/>
          </a:p>
          <a:p>
            <a:pPr indent="0" lvl="0" marL="457200" marR="0" rtl="0" algn="l">
              <a:spcBef>
                <a:spcPts val="0"/>
              </a:spcBef>
              <a:spcAft>
                <a:spcPts val="0"/>
              </a:spcAft>
              <a:buNone/>
            </a:pPr>
            <a:r>
              <a:rPr lang="en-US" sz="1400">
                <a:solidFill>
                  <a:schemeClr val="dk2"/>
                </a:solidFill>
                <a:latin typeface="Arial"/>
                <a:ea typeface="Arial"/>
                <a:cs typeface="Arial"/>
                <a:sym typeface="Arial"/>
              </a:rPr>
              <a:t>Data Scientist</a:t>
            </a:r>
            <a:endParaRPr/>
          </a:p>
          <a:p>
            <a:pPr indent="0" lvl="0" marL="457200" marR="0" rtl="0" algn="l">
              <a:spcBef>
                <a:spcPts val="0"/>
              </a:spcBef>
              <a:spcAft>
                <a:spcPts val="0"/>
              </a:spcAft>
              <a:buNone/>
            </a:pPr>
            <a:r>
              <a:rPr lang="en-US" sz="1600" u="sng">
                <a:solidFill>
                  <a:schemeClr val="dk2"/>
                </a:solidFill>
                <a:latin typeface="Arial"/>
                <a:ea typeface="Arial"/>
                <a:cs typeface="Arial"/>
                <a:sym typeface="Arial"/>
                <a:hlinkClick r:id="rId5">
                  <a:extLst>
                    <a:ext uri="{A12FA001-AC4F-418D-AE19-62706E023703}">
                      <ahyp:hlinkClr val="tx"/>
                    </a:ext>
                  </a:extLst>
                </a:hlinkClick>
              </a:rPr>
              <a:t>avoet@kpmg.com</a:t>
            </a:r>
            <a:endParaRPr sz="1600">
              <a:solidFill>
                <a:schemeClr val="dk2"/>
              </a:solidFill>
              <a:latin typeface="Arial"/>
              <a:ea typeface="Arial"/>
              <a:cs typeface="Arial"/>
              <a:sym typeface="Arial"/>
            </a:endParaRPr>
          </a:p>
          <a:p>
            <a:pPr indent="0" lvl="0" marL="457200" marR="0" rtl="0" algn="l">
              <a:spcBef>
                <a:spcPts val="0"/>
              </a:spcBef>
              <a:spcAft>
                <a:spcPts val="0"/>
              </a:spcAft>
              <a:buNone/>
            </a:pPr>
            <a:r>
              <a:t/>
            </a:r>
            <a:endParaRPr sz="1600">
              <a:solidFill>
                <a:schemeClr val="dk2"/>
              </a:solidFill>
              <a:latin typeface="Arial"/>
              <a:ea typeface="Arial"/>
              <a:cs typeface="Arial"/>
              <a:sym typeface="Arial"/>
            </a:endParaRPr>
          </a:p>
        </p:txBody>
      </p:sp>
      <p:pic>
        <p:nvPicPr>
          <p:cNvPr id="207" name="Google Shape;207;g15be386baad_2_0"/>
          <p:cNvPicPr preferRelativeResize="0"/>
          <p:nvPr/>
        </p:nvPicPr>
        <p:blipFill rotWithShape="1">
          <a:blip r:embed="rId6">
            <a:alphaModFix/>
          </a:blip>
          <a:srcRect b="0" l="1229" r="1229" t="0"/>
          <a:stretch/>
        </p:blipFill>
        <p:spPr>
          <a:xfrm>
            <a:off x="6805378" y="1616319"/>
            <a:ext cx="1987046" cy="20575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2"/>
          <p:cNvGrpSpPr/>
          <p:nvPr/>
        </p:nvGrpSpPr>
        <p:grpSpPr>
          <a:xfrm>
            <a:off x="1431437" y="1589477"/>
            <a:ext cx="8395425" cy="3862347"/>
            <a:chOff x="1799737" y="707"/>
            <a:chExt cx="8395425" cy="3862347"/>
          </a:xfrm>
        </p:grpSpPr>
        <p:sp>
          <p:nvSpPr>
            <p:cNvPr id="213" name="Google Shape;213;p2"/>
            <p:cNvSpPr/>
            <p:nvPr/>
          </p:nvSpPr>
          <p:spPr>
            <a:xfrm rot="10800000">
              <a:off x="2242762" y="12265"/>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txBox="1"/>
            <p:nvPr/>
          </p:nvSpPr>
          <p:spPr>
            <a:xfrm>
              <a:off x="2446161" y="12140"/>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rPr>
                <a:t>From Last Week</a:t>
              </a:r>
              <a:endParaRPr/>
            </a:p>
          </p:txBody>
        </p:sp>
        <p:sp>
          <p:nvSpPr>
            <p:cNvPr id="215" name="Google Shape;215;p2"/>
            <p:cNvSpPr/>
            <p:nvPr/>
          </p:nvSpPr>
          <p:spPr>
            <a:xfrm>
              <a:off x="1799737" y="707"/>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1</a:t>
              </a:r>
              <a:endParaRPr sz="3000">
                <a:solidFill>
                  <a:schemeClr val="lt2"/>
                </a:solidFill>
              </a:endParaRPr>
            </a:p>
          </p:txBody>
        </p:sp>
        <p:sp>
          <p:nvSpPr>
            <p:cNvPr id="216" name="Google Shape;216;p2"/>
            <p:cNvSpPr/>
            <p:nvPr/>
          </p:nvSpPr>
          <p:spPr>
            <a:xfrm rot="10800000">
              <a:off x="2206182" y="1017239"/>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txBox="1"/>
            <p:nvPr/>
          </p:nvSpPr>
          <p:spPr>
            <a:xfrm>
              <a:off x="2409581" y="1017114"/>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rPr>
                <a:t>Research Question</a:t>
              </a:r>
              <a:endParaRPr sz="2800">
                <a:solidFill>
                  <a:schemeClr val="lt1"/>
                </a:solidFill>
                <a:latin typeface="Arial"/>
                <a:ea typeface="Arial"/>
                <a:cs typeface="Arial"/>
                <a:sym typeface="Arial"/>
              </a:endParaRPr>
            </a:p>
          </p:txBody>
        </p:sp>
        <p:sp>
          <p:nvSpPr>
            <p:cNvPr id="218" name="Google Shape;218;p2"/>
            <p:cNvSpPr/>
            <p:nvPr/>
          </p:nvSpPr>
          <p:spPr>
            <a:xfrm rot="10800000">
              <a:off x="2206182" y="2033647"/>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99737" y="2033522"/>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lt2"/>
                  </a:solidFill>
                </a:rPr>
                <a:t>3</a:t>
              </a:r>
              <a:endParaRPr/>
            </a:p>
          </p:txBody>
        </p:sp>
        <p:sp>
          <p:nvSpPr>
            <p:cNvPr id="220" name="Google Shape;220;p2"/>
            <p:cNvSpPr/>
            <p:nvPr/>
          </p:nvSpPr>
          <p:spPr>
            <a:xfrm rot="10800000">
              <a:off x="2206182" y="3050054"/>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txBox="1"/>
            <p:nvPr/>
          </p:nvSpPr>
          <p:spPr>
            <a:xfrm>
              <a:off x="2409581" y="3049929"/>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rPr>
                <a:t>Next Steps</a:t>
              </a:r>
              <a:endParaRPr/>
            </a:p>
          </p:txBody>
        </p:sp>
        <p:sp>
          <p:nvSpPr>
            <p:cNvPr id="222" name="Google Shape;222;p2"/>
            <p:cNvSpPr/>
            <p:nvPr/>
          </p:nvSpPr>
          <p:spPr>
            <a:xfrm>
              <a:off x="1799737" y="3049929"/>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000">
                  <a:solidFill>
                    <a:schemeClr val="lt2"/>
                  </a:solidFill>
                </a:rPr>
                <a:t>4</a:t>
              </a:r>
              <a:endParaRPr/>
            </a:p>
          </p:txBody>
        </p:sp>
        <p:sp>
          <p:nvSpPr>
            <p:cNvPr id="223" name="Google Shape;223;p2"/>
            <p:cNvSpPr txBox="1"/>
            <p:nvPr/>
          </p:nvSpPr>
          <p:spPr>
            <a:xfrm>
              <a:off x="2409581" y="2033522"/>
              <a:ext cx="7749000" cy="813000"/>
            </a:xfrm>
            <a:prstGeom prst="rect">
              <a:avLst/>
            </a:prstGeom>
            <a:noFill/>
            <a:ln>
              <a:noFill/>
            </a:ln>
          </p:spPr>
          <p:txBody>
            <a:bodyPr anchorCtr="0" anchor="ctr" bIns="91425" lIns="358550" spcFirstLastPara="1" rIns="170675" wrap="square" tIns="91425">
              <a:noAutofit/>
            </a:bodyPr>
            <a:lstStyle/>
            <a:p>
              <a:pPr indent="0" lvl="0" marL="0" rtl="0" algn="l">
                <a:lnSpc>
                  <a:spcPct val="90000"/>
                </a:lnSpc>
                <a:spcBef>
                  <a:spcPts val="0"/>
                </a:spcBef>
                <a:spcAft>
                  <a:spcPts val="0"/>
                </a:spcAft>
                <a:buClr>
                  <a:schemeClr val="lt1"/>
                </a:buClr>
                <a:buSzPts val="2400"/>
                <a:buFont typeface="Arial"/>
                <a:buNone/>
              </a:pPr>
              <a:r>
                <a:rPr lang="en-US" sz="2400">
                  <a:solidFill>
                    <a:schemeClr val="lt1"/>
                  </a:solidFill>
                </a:rPr>
                <a:t>Proposed Approach</a:t>
              </a:r>
              <a:endParaRPr/>
            </a:p>
          </p:txBody>
        </p:sp>
      </p:grpSp>
      <p:sp>
        <p:nvSpPr>
          <p:cNvPr id="224" name="Google Shape;224;p2"/>
          <p:cNvSpPr txBox="1"/>
          <p:nvPr>
            <p:ph type="title"/>
          </p:nvPr>
        </p:nvSpPr>
        <p:spPr>
          <a:xfrm>
            <a:off x="998400" y="5950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sp>
        <p:nvSpPr>
          <p:cNvPr id="225" name="Google Shape;225;p2"/>
          <p:cNvSpPr/>
          <p:nvPr/>
        </p:nvSpPr>
        <p:spPr>
          <a:xfrm>
            <a:off x="1431437" y="2603052"/>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lt2"/>
                </a:solidFill>
              </a:rPr>
              <a:t>2</a:t>
            </a:r>
            <a:endParaRPr sz="30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594ededcb6_0_34"/>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t>From Last Week</a:t>
            </a:r>
            <a:endParaRPr sz="3000"/>
          </a:p>
        </p:txBody>
      </p:sp>
      <p:sp>
        <p:nvSpPr>
          <p:cNvPr id="231" name="Google Shape;231;g1594ededcb6_0_34"/>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2"/>
                </a:solidFill>
              </a:rPr>
              <a:t>1</a:t>
            </a:r>
            <a:endParaRPr sz="2500">
              <a:solidFill>
                <a:schemeClr val="lt2"/>
              </a:solidFill>
            </a:endParaRPr>
          </a:p>
        </p:txBody>
      </p:sp>
      <p:sp>
        <p:nvSpPr>
          <p:cNvPr id="232" name="Google Shape;232;g1594ededcb6_0_34"/>
          <p:cNvSpPr txBox="1"/>
          <p:nvPr>
            <p:ph idx="4294967295" type="body"/>
          </p:nvPr>
        </p:nvSpPr>
        <p:spPr>
          <a:xfrm>
            <a:off x="1145550" y="1282350"/>
            <a:ext cx="10054200" cy="4293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Clr>
                <a:schemeClr val="dk2"/>
              </a:buClr>
              <a:buSzPts val="1500"/>
              <a:buFont typeface="Arial"/>
              <a:buNone/>
            </a:pPr>
            <a:r>
              <a:t/>
            </a:r>
            <a:endParaRPr/>
          </a:p>
          <a:p>
            <a:pPr indent="-317500" lvl="0" marL="285750" rtl="0" algn="l">
              <a:lnSpc>
                <a:spcPct val="100000"/>
              </a:lnSpc>
              <a:spcBef>
                <a:spcPts val="600"/>
              </a:spcBef>
              <a:spcAft>
                <a:spcPts val="0"/>
              </a:spcAft>
              <a:buClr>
                <a:schemeClr val="dk2"/>
              </a:buClr>
              <a:buSzPts val="2000"/>
              <a:buFont typeface="Arial"/>
              <a:buChar char="•"/>
            </a:pPr>
            <a:r>
              <a:rPr lang="en-US" sz="2000"/>
              <a:t>Weekly calls: Thursday 1:30 pm - 2:30 pm EST / 10:30 am - 11:30 am PDT</a:t>
            </a:r>
            <a:endParaRPr sz="2000"/>
          </a:p>
          <a:p>
            <a:pPr indent="0" lvl="0" marL="0" rtl="0" algn="l">
              <a:lnSpc>
                <a:spcPct val="100000"/>
              </a:lnSpc>
              <a:spcBef>
                <a:spcPts val="600"/>
              </a:spcBef>
              <a:spcAft>
                <a:spcPts val="0"/>
              </a:spcAft>
              <a:buNone/>
            </a:pPr>
            <a:r>
              <a:t/>
            </a:r>
            <a:endParaRPr sz="2000"/>
          </a:p>
          <a:p>
            <a:pPr indent="-31750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17500" lvl="2" marL="570150" rtl="0" algn="l">
              <a:lnSpc>
                <a:spcPct val="100000"/>
              </a:lnSpc>
              <a:spcBef>
                <a:spcPts val="600"/>
              </a:spcBef>
              <a:spcAft>
                <a:spcPts val="0"/>
              </a:spcAft>
              <a:buSzPts val="2000"/>
              <a:buFont typeface="Arial"/>
              <a:buChar char="•"/>
            </a:pPr>
            <a:r>
              <a:rPr lang="en-US" sz="2000">
                <a:solidFill>
                  <a:schemeClr val="dk2"/>
                </a:solidFill>
              </a:rPr>
              <a:t>Review and update </a:t>
            </a:r>
            <a:r>
              <a:rPr b="1" lang="en-US" sz="2000">
                <a:solidFill>
                  <a:schemeClr val="dk2"/>
                </a:solidFill>
              </a:rPr>
              <a:t>timeline</a:t>
            </a:r>
            <a:endParaRPr b="1" sz="2000">
              <a:solidFill>
                <a:schemeClr val="dk2"/>
              </a:solidFill>
            </a:endParaRPr>
          </a:p>
          <a:p>
            <a:pPr indent="-262149" lvl="3" marL="575999" rtl="0" algn="l">
              <a:spcBef>
                <a:spcPts val="600"/>
              </a:spcBef>
              <a:spcAft>
                <a:spcPts val="0"/>
              </a:spcAft>
              <a:buSzPts val="2000"/>
              <a:buChar char="•"/>
            </a:pPr>
            <a:r>
              <a:rPr lang="en-US" sz="2000">
                <a:solidFill>
                  <a:schemeClr val="dk2"/>
                </a:solidFill>
              </a:rPr>
              <a:t>Form a clear and focused </a:t>
            </a:r>
            <a:r>
              <a:rPr b="1" lang="en-US" sz="2000">
                <a:solidFill>
                  <a:schemeClr val="dk2"/>
                </a:solidFill>
              </a:rPr>
              <a:t>research question</a:t>
            </a:r>
            <a:endParaRPr b="1" sz="2000"/>
          </a:p>
          <a:p>
            <a:pPr indent="-317500" lvl="3" marL="861749" rtl="0" algn="l">
              <a:lnSpc>
                <a:spcPct val="100000"/>
              </a:lnSpc>
              <a:spcBef>
                <a:spcPts val="600"/>
              </a:spcBef>
              <a:spcAft>
                <a:spcPts val="0"/>
              </a:spcAft>
              <a:buSzPts val="2000"/>
              <a:buFont typeface="Arial"/>
              <a:buChar char="•"/>
            </a:pPr>
            <a:r>
              <a:rPr lang="en-US" sz="2000">
                <a:solidFill>
                  <a:schemeClr val="dk2"/>
                </a:solidFill>
              </a:rPr>
              <a:t>Select one state to develop solution on</a:t>
            </a:r>
            <a:endParaRPr sz="2000"/>
          </a:p>
          <a:p>
            <a:pPr indent="0" lvl="0" marL="284400" rtl="0" algn="l">
              <a:lnSpc>
                <a:spcPct val="100000"/>
              </a:lnSpc>
              <a:spcBef>
                <a:spcPts val="600"/>
              </a:spcBef>
              <a:spcAft>
                <a:spcPts val="0"/>
              </a:spcAft>
              <a:buNone/>
            </a:pPr>
            <a:r>
              <a:t/>
            </a:r>
            <a:endParaRPr sz="20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1594ededcb6_0_3"/>
          <p:cNvPicPr preferRelativeResize="0"/>
          <p:nvPr/>
        </p:nvPicPr>
        <p:blipFill>
          <a:blip r:embed="rId3">
            <a:alphaModFix/>
          </a:blip>
          <a:stretch>
            <a:fillRect/>
          </a:stretch>
        </p:blipFill>
        <p:spPr>
          <a:xfrm>
            <a:off x="394538" y="1530600"/>
            <a:ext cx="11402926" cy="4142469"/>
          </a:xfrm>
          <a:prstGeom prst="rect">
            <a:avLst/>
          </a:prstGeom>
          <a:noFill/>
          <a:ln>
            <a:noFill/>
          </a:ln>
        </p:spPr>
      </p:pic>
      <p:sp>
        <p:nvSpPr>
          <p:cNvPr id="238" name="Google Shape;238;g1594ededcb6_0_3"/>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t>From Last Week: </a:t>
            </a:r>
            <a:r>
              <a:rPr lang="en-US" sz="3000"/>
              <a:t>Timeline</a:t>
            </a:r>
            <a:endParaRPr sz="3000"/>
          </a:p>
        </p:txBody>
      </p:sp>
      <p:sp>
        <p:nvSpPr>
          <p:cNvPr id="239" name="Google Shape;239;g1594ededcb6_0_3"/>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2"/>
                </a:solidFill>
              </a:rPr>
              <a:t>1</a:t>
            </a:r>
            <a:endParaRPr sz="2500">
              <a:solidFill>
                <a:schemeClr val="lt2"/>
              </a:solidFill>
            </a:endParaRPr>
          </a:p>
        </p:txBody>
      </p:sp>
      <p:sp>
        <p:nvSpPr>
          <p:cNvPr id="240" name="Google Shape;240;g1594ededcb6_0_3"/>
          <p:cNvSpPr/>
          <p:nvPr/>
        </p:nvSpPr>
        <p:spPr>
          <a:xfrm>
            <a:off x="4425375" y="1773275"/>
            <a:ext cx="533400" cy="38322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chemeClr val="lt1"/>
              </a:solidFill>
              <a:latin typeface="Arial"/>
              <a:ea typeface="Arial"/>
              <a:cs typeface="Arial"/>
              <a:sym typeface="Arial"/>
            </a:endParaRPr>
          </a:p>
        </p:txBody>
      </p:sp>
      <p:sp>
        <p:nvSpPr>
          <p:cNvPr id="241" name="Google Shape;241;g1594ededcb6_0_3"/>
          <p:cNvSpPr/>
          <p:nvPr/>
        </p:nvSpPr>
        <p:spPr>
          <a:xfrm>
            <a:off x="4541479" y="1443137"/>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chemeClr val="lt1"/>
              </a:solidFill>
              <a:latin typeface="Arial"/>
              <a:ea typeface="Arial"/>
              <a:cs typeface="Arial"/>
              <a:sym typeface="Arial"/>
            </a:endParaRPr>
          </a:p>
        </p:txBody>
      </p:sp>
      <p:sp>
        <p:nvSpPr>
          <p:cNvPr id="242" name="Google Shape;242;g1594ededcb6_0_3"/>
          <p:cNvSpPr/>
          <p:nvPr/>
        </p:nvSpPr>
        <p:spPr>
          <a:xfrm>
            <a:off x="6120300" y="1773275"/>
            <a:ext cx="533400" cy="38322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rgbClr val="FFFFFF"/>
              </a:solidFill>
              <a:latin typeface="Arial"/>
              <a:ea typeface="Arial"/>
              <a:cs typeface="Arial"/>
              <a:sym typeface="Arial"/>
            </a:endParaRPr>
          </a:p>
        </p:txBody>
      </p:sp>
      <p:sp>
        <p:nvSpPr>
          <p:cNvPr id="243" name="Google Shape;243;g1594ededcb6_0_3"/>
          <p:cNvSpPr/>
          <p:nvPr/>
        </p:nvSpPr>
        <p:spPr>
          <a:xfrm>
            <a:off x="8955375" y="1773275"/>
            <a:ext cx="533400" cy="38322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rgbClr val="FFFFFF"/>
              </a:solidFill>
              <a:latin typeface="Arial"/>
              <a:ea typeface="Arial"/>
              <a:cs typeface="Arial"/>
              <a:sym typeface="Arial"/>
            </a:endParaRPr>
          </a:p>
        </p:txBody>
      </p:sp>
      <p:sp>
        <p:nvSpPr>
          <p:cNvPr id="244" name="Google Shape;244;g1594ededcb6_0_3"/>
          <p:cNvSpPr/>
          <p:nvPr/>
        </p:nvSpPr>
        <p:spPr>
          <a:xfrm>
            <a:off x="11199825" y="1773275"/>
            <a:ext cx="533400" cy="38322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spcBef>
                <a:spcPts val="0"/>
              </a:spcBef>
              <a:spcAft>
                <a:spcPts val="0"/>
              </a:spcAft>
              <a:buNone/>
            </a:pPr>
            <a:r>
              <a:t/>
            </a:r>
            <a:endParaRPr sz="1500">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594ededcb6_0_13"/>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t>Research Question</a:t>
            </a:r>
            <a:endParaRPr sz="3000"/>
          </a:p>
        </p:txBody>
      </p:sp>
      <p:sp>
        <p:nvSpPr>
          <p:cNvPr id="250" name="Google Shape;250;g1594ededcb6_0_13"/>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2"/>
                </a:solidFill>
              </a:rPr>
              <a:t>2</a:t>
            </a:r>
            <a:endParaRPr sz="2500">
              <a:solidFill>
                <a:schemeClr val="lt2"/>
              </a:solidFill>
            </a:endParaRPr>
          </a:p>
        </p:txBody>
      </p:sp>
      <p:sp>
        <p:nvSpPr>
          <p:cNvPr id="251" name="Google Shape;251;g1594ededcb6_0_13"/>
          <p:cNvSpPr txBox="1"/>
          <p:nvPr>
            <p:ph idx="4294967295" type="body"/>
          </p:nvPr>
        </p:nvSpPr>
        <p:spPr>
          <a:xfrm>
            <a:off x="1145550" y="1687950"/>
            <a:ext cx="10195200" cy="942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2000"/>
              <a:t>What are the most important factors to consider when choosing EV charger locations in Washington state? Where are potential optimal locations?</a:t>
            </a:r>
            <a:endParaRPr sz="2200"/>
          </a:p>
          <a:p>
            <a:pPr indent="0" lvl="0" marL="284400" rtl="0" algn="l">
              <a:lnSpc>
                <a:spcPct val="100000"/>
              </a:lnSpc>
              <a:spcBef>
                <a:spcPts val="600"/>
              </a:spcBef>
              <a:spcAft>
                <a:spcPts val="0"/>
              </a:spcAft>
              <a:buNone/>
            </a:pPr>
            <a:r>
              <a:t/>
            </a:r>
            <a:endParaRPr sz="2000">
              <a:solidFill>
                <a:schemeClr val="dk2"/>
              </a:solidFill>
            </a:endParaRPr>
          </a:p>
        </p:txBody>
      </p:sp>
      <p:cxnSp>
        <p:nvCxnSpPr>
          <p:cNvPr id="252" name="Google Shape;252;g1594ededcb6_0_13"/>
          <p:cNvCxnSpPr/>
          <p:nvPr/>
        </p:nvCxnSpPr>
        <p:spPr>
          <a:xfrm>
            <a:off x="5939425" y="3213600"/>
            <a:ext cx="0" cy="2254800"/>
          </a:xfrm>
          <a:prstGeom prst="straightConnector1">
            <a:avLst/>
          </a:prstGeom>
          <a:noFill/>
          <a:ln cap="flat" cmpd="sng" w="9525">
            <a:solidFill>
              <a:schemeClr val="dk2"/>
            </a:solidFill>
            <a:prstDash val="solid"/>
            <a:round/>
            <a:headEnd len="med" w="med" type="none"/>
            <a:tailEnd len="med" w="med" type="none"/>
          </a:ln>
        </p:spPr>
      </p:cxnSp>
      <p:sp>
        <p:nvSpPr>
          <p:cNvPr id="253" name="Google Shape;253;g1594ededcb6_0_13"/>
          <p:cNvSpPr txBox="1"/>
          <p:nvPr>
            <p:ph idx="4294967295" type="body"/>
          </p:nvPr>
        </p:nvSpPr>
        <p:spPr>
          <a:xfrm>
            <a:off x="2368188" y="3137400"/>
            <a:ext cx="2348700" cy="42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None/>
            </a:pPr>
            <a:r>
              <a:rPr b="0" lang="en-US" sz="1800"/>
              <a:t>Why WA</a:t>
            </a:r>
            <a:endParaRPr b="0" sz="1800">
              <a:solidFill>
                <a:schemeClr val="dk2"/>
              </a:solidFill>
            </a:endParaRPr>
          </a:p>
        </p:txBody>
      </p:sp>
      <p:sp>
        <p:nvSpPr>
          <p:cNvPr id="254" name="Google Shape;254;g1594ededcb6_0_13"/>
          <p:cNvSpPr/>
          <p:nvPr/>
        </p:nvSpPr>
        <p:spPr>
          <a:xfrm>
            <a:off x="1805824" y="3137400"/>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lt2"/>
                </a:solidFill>
              </a:rPr>
              <a:t>A</a:t>
            </a:r>
            <a:endParaRPr sz="1600">
              <a:solidFill>
                <a:schemeClr val="lt2"/>
              </a:solidFill>
            </a:endParaRPr>
          </a:p>
        </p:txBody>
      </p:sp>
      <p:sp>
        <p:nvSpPr>
          <p:cNvPr id="255" name="Google Shape;255;g1594ededcb6_0_13"/>
          <p:cNvSpPr txBox="1"/>
          <p:nvPr>
            <p:ph idx="4294967295" type="body"/>
          </p:nvPr>
        </p:nvSpPr>
        <p:spPr>
          <a:xfrm>
            <a:off x="7417625" y="3137400"/>
            <a:ext cx="3390900" cy="42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None/>
            </a:pPr>
            <a:r>
              <a:rPr b="0" lang="en-US" sz="1800"/>
              <a:t>WA EV demographics</a:t>
            </a:r>
            <a:endParaRPr b="0" sz="1800">
              <a:solidFill>
                <a:schemeClr val="dk2"/>
              </a:solidFill>
            </a:endParaRPr>
          </a:p>
        </p:txBody>
      </p:sp>
      <p:sp>
        <p:nvSpPr>
          <p:cNvPr id="256" name="Google Shape;256;g1594ededcb6_0_13"/>
          <p:cNvSpPr/>
          <p:nvPr/>
        </p:nvSpPr>
        <p:spPr>
          <a:xfrm>
            <a:off x="6855249" y="3137400"/>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lt2"/>
                </a:solidFill>
              </a:rPr>
              <a:t>B</a:t>
            </a:r>
            <a:endParaRPr sz="1600">
              <a:solidFill>
                <a:schemeClr val="lt2"/>
              </a:solidFill>
            </a:endParaRPr>
          </a:p>
        </p:txBody>
      </p:sp>
      <p:pic>
        <p:nvPicPr>
          <p:cNvPr id="257" name="Google Shape;257;g1594ededcb6_0_13"/>
          <p:cNvPicPr preferRelativeResize="0"/>
          <p:nvPr/>
        </p:nvPicPr>
        <p:blipFill>
          <a:blip r:embed="rId3">
            <a:alphaModFix/>
          </a:blip>
          <a:stretch>
            <a:fillRect/>
          </a:stretch>
        </p:blipFill>
        <p:spPr>
          <a:xfrm>
            <a:off x="1775763" y="3712925"/>
            <a:ext cx="3533573" cy="1914399"/>
          </a:xfrm>
          <a:prstGeom prst="rect">
            <a:avLst/>
          </a:prstGeom>
          <a:noFill/>
          <a:ln>
            <a:noFill/>
          </a:ln>
        </p:spPr>
      </p:pic>
      <p:pic>
        <p:nvPicPr>
          <p:cNvPr id="258" name="Google Shape;258;g1594ededcb6_0_13"/>
          <p:cNvPicPr preferRelativeResize="0"/>
          <p:nvPr/>
        </p:nvPicPr>
        <p:blipFill>
          <a:blip r:embed="rId4">
            <a:alphaModFix/>
          </a:blip>
          <a:stretch>
            <a:fillRect/>
          </a:stretch>
        </p:blipFill>
        <p:spPr>
          <a:xfrm>
            <a:off x="6855254" y="3712925"/>
            <a:ext cx="3419901" cy="1914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5b7fc2ab57_0_20"/>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t>A</a:t>
            </a:r>
            <a:r>
              <a:rPr lang="en-US" sz="3000"/>
              <a:t>. Exploratory Data Analysis: Why WA</a:t>
            </a:r>
            <a:endParaRPr sz="3000"/>
          </a:p>
        </p:txBody>
      </p:sp>
      <p:sp>
        <p:nvSpPr>
          <p:cNvPr id="264" name="Google Shape;264;g15b7fc2ab57_0_20"/>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2"/>
                </a:solidFill>
              </a:rPr>
              <a:t>2</a:t>
            </a:r>
            <a:endParaRPr sz="2500">
              <a:solidFill>
                <a:schemeClr val="lt2"/>
              </a:solidFill>
            </a:endParaRPr>
          </a:p>
        </p:txBody>
      </p:sp>
      <p:pic>
        <p:nvPicPr>
          <p:cNvPr id="265" name="Google Shape;265;g15b7fc2ab57_0_20"/>
          <p:cNvPicPr preferRelativeResize="0"/>
          <p:nvPr/>
        </p:nvPicPr>
        <p:blipFill rotWithShape="1">
          <a:blip r:embed="rId3">
            <a:alphaModFix/>
          </a:blip>
          <a:srcRect b="38183" l="0" r="0" t="0"/>
          <a:stretch/>
        </p:blipFill>
        <p:spPr>
          <a:xfrm>
            <a:off x="457200" y="2106900"/>
            <a:ext cx="5891626" cy="1076150"/>
          </a:xfrm>
          <a:prstGeom prst="rect">
            <a:avLst/>
          </a:prstGeom>
          <a:noFill/>
          <a:ln>
            <a:noFill/>
          </a:ln>
        </p:spPr>
      </p:pic>
      <p:sp>
        <p:nvSpPr>
          <p:cNvPr id="266" name="Google Shape;266;g15b7fc2ab57_0_20"/>
          <p:cNvSpPr txBox="1"/>
          <p:nvPr>
            <p:ph idx="4294967295" type="body"/>
          </p:nvPr>
        </p:nvSpPr>
        <p:spPr>
          <a:xfrm>
            <a:off x="442275" y="1472700"/>
            <a:ext cx="5891700" cy="63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None/>
            </a:pPr>
            <a:r>
              <a:rPr b="0" lang="en-US" sz="1800"/>
              <a:t>i. </a:t>
            </a:r>
            <a:r>
              <a:rPr b="0" lang="en-US" sz="1800"/>
              <a:t>WA has comparatively </a:t>
            </a:r>
            <a:r>
              <a:rPr lang="en-US" sz="1800"/>
              <a:t>more EV registered</a:t>
            </a:r>
            <a:r>
              <a:rPr b="0" lang="en-US" sz="1800"/>
              <a:t> and </a:t>
            </a:r>
            <a:r>
              <a:rPr lang="en-US" sz="1800"/>
              <a:t>not severely lacking EV stations</a:t>
            </a:r>
            <a:r>
              <a:rPr b="0" lang="en-US" sz="1800"/>
              <a:t>¹</a:t>
            </a:r>
            <a:endParaRPr b="0" sz="300"/>
          </a:p>
        </p:txBody>
      </p:sp>
      <p:pic>
        <p:nvPicPr>
          <p:cNvPr id="267" name="Google Shape;267;g15b7fc2ab57_0_20"/>
          <p:cNvPicPr preferRelativeResize="0"/>
          <p:nvPr/>
        </p:nvPicPr>
        <p:blipFill rotWithShape="1">
          <a:blip r:embed="rId4">
            <a:alphaModFix/>
          </a:blip>
          <a:srcRect b="38897" l="0" r="129" t="0"/>
          <a:stretch/>
        </p:blipFill>
        <p:spPr>
          <a:xfrm>
            <a:off x="460962" y="3256875"/>
            <a:ext cx="5869050" cy="1048425"/>
          </a:xfrm>
          <a:prstGeom prst="rect">
            <a:avLst/>
          </a:prstGeom>
          <a:noFill/>
          <a:ln>
            <a:noFill/>
          </a:ln>
        </p:spPr>
      </p:pic>
      <p:sp>
        <p:nvSpPr>
          <p:cNvPr id="268" name="Google Shape;268;g15b7fc2ab57_0_20"/>
          <p:cNvSpPr txBox="1"/>
          <p:nvPr/>
        </p:nvSpPr>
        <p:spPr>
          <a:xfrm>
            <a:off x="464713" y="5941425"/>
            <a:ext cx="5981100" cy="3078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US" sz="800">
                <a:solidFill>
                  <a:schemeClr val="dk2"/>
                </a:solidFill>
              </a:rPr>
              <a:t>1. Ignored large EV-used  states such as CA and NY and states next to them which may cause abnormality in the data</a:t>
            </a:r>
            <a:endParaRPr sz="800"/>
          </a:p>
        </p:txBody>
      </p:sp>
      <p:sp>
        <p:nvSpPr>
          <p:cNvPr id="269" name="Google Shape;269;g15b7fc2ab57_0_20"/>
          <p:cNvSpPr txBox="1"/>
          <p:nvPr>
            <p:ph idx="4294967295" type="body"/>
          </p:nvPr>
        </p:nvSpPr>
        <p:spPr>
          <a:xfrm>
            <a:off x="6558175" y="1472700"/>
            <a:ext cx="5339700" cy="63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None/>
            </a:pPr>
            <a:r>
              <a:rPr b="0" lang="en-US" sz="1800"/>
              <a:t>ii</a:t>
            </a:r>
            <a:r>
              <a:rPr b="0" lang="en-US" sz="1800"/>
              <a:t>. WA has </a:t>
            </a:r>
            <a:r>
              <a:rPr lang="en-US" sz="1800"/>
              <a:t>enough </a:t>
            </a:r>
            <a:r>
              <a:rPr lang="en-US" sz="1800"/>
              <a:t>government-issued data available</a:t>
            </a:r>
            <a:r>
              <a:rPr b="0" lang="en-US" sz="1800"/>
              <a:t>: </a:t>
            </a:r>
            <a:r>
              <a:rPr b="0" lang="en-US" sz="1800" u="sng">
                <a:solidFill>
                  <a:schemeClr val="hlink"/>
                </a:solidFill>
                <a:hlinkClick r:id="rId5"/>
              </a:rPr>
              <a:t>https://data.wa.gov/</a:t>
            </a:r>
            <a:endParaRPr b="0" sz="1800"/>
          </a:p>
          <a:p>
            <a:pPr indent="0" lvl="0" marL="0" rtl="0" algn="l">
              <a:lnSpc>
                <a:spcPct val="100000"/>
              </a:lnSpc>
              <a:spcBef>
                <a:spcPts val="600"/>
              </a:spcBef>
              <a:spcAft>
                <a:spcPts val="0"/>
              </a:spcAft>
              <a:buNone/>
            </a:pPr>
            <a:r>
              <a:t/>
            </a:r>
            <a:endParaRPr b="0" sz="1800"/>
          </a:p>
        </p:txBody>
      </p:sp>
      <p:pic>
        <p:nvPicPr>
          <p:cNvPr id="270" name="Google Shape;270;g15b7fc2ab57_0_20"/>
          <p:cNvPicPr preferRelativeResize="0"/>
          <p:nvPr/>
        </p:nvPicPr>
        <p:blipFill rotWithShape="1">
          <a:blip r:embed="rId6">
            <a:alphaModFix/>
          </a:blip>
          <a:srcRect b="1690" l="0" r="259" t="0"/>
          <a:stretch/>
        </p:blipFill>
        <p:spPr>
          <a:xfrm>
            <a:off x="457200" y="4328150"/>
            <a:ext cx="5876576" cy="1715875"/>
          </a:xfrm>
          <a:prstGeom prst="rect">
            <a:avLst/>
          </a:prstGeom>
          <a:noFill/>
          <a:ln>
            <a:noFill/>
          </a:ln>
        </p:spPr>
      </p:pic>
      <p:sp>
        <p:nvSpPr>
          <p:cNvPr id="271" name="Google Shape;271;g15b7fc2ab57_0_20"/>
          <p:cNvSpPr/>
          <p:nvPr/>
        </p:nvSpPr>
        <p:spPr>
          <a:xfrm>
            <a:off x="5638800" y="2106900"/>
            <a:ext cx="142800" cy="36786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5b7fc2ab57_0_20"/>
          <p:cNvSpPr txBox="1"/>
          <p:nvPr>
            <p:ph idx="4294967295" type="body"/>
          </p:nvPr>
        </p:nvSpPr>
        <p:spPr>
          <a:xfrm>
            <a:off x="6558175" y="2460400"/>
            <a:ext cx="5339700" cy="4647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None/>
            </a:pPr>
            <a:r>
              <a:rPr b="0" lang="en-US" sz="1800"/>
              <a:t>iii. WA has </a:t>
            </a:r>
            <a:r>
              <a:rPr lang="en-US" sz="1800"/>
              <a:t>supporting policies for EVs</a:t>
            </a:r>
            <a:endParaRPr sz="1800"/>
          </a:p>
          <a:p>
            <a:pPr indent="-323850" lvl="0" marL="457200" rtl="0" algn="l">
              <a:lnSpc>
                <a:spcPct val="100000"/>
              </a:lnSpc>
              <a:spcBef>
                <a:spcPts val="600"/>
              </a:spcBef>
              <a:spcAft>
                <a:spcPts val="0"/>
              </a:spcAft>
              <a:buSzPts val="1500"/>
              <a:buChar char="●"/>
            </a:pPr>
            <a:r>
              <a:rPr lang="en-US">
                <a:highlight>
                  <a:srgbClr val="FFFFFF"/>
                </a:highlight>
              </a:rPr>
              <a:t>EVSE Grants</a:t>
            </a:r>
            <a:r>
              <a:rPr b="0" lang="en-US">
                <a:highlight>
                  <a:srgbClr val="FFFFFF"/>
                </a:highlight>
              </a:rPr>
              <a:t> support deployment projects along the state’s highway corridors</a:t>
            </a:r>
            <a:endParaRPr b="0">
              <a:highlight>
                <a:srgbClr val="FFFFFF"/>
              </a:highlight>
            </a:endParaRPr>
          </a:p>
          <a:p>
            <a:pPr indent="-323850" lvl="0" marL="457200" rtl="0" algn="l">
              <a:lnSpc>
                <a:spcPct val="100000"/>
              </a:lnSpc>
              <a:spcBef>
                <a:spcPts val="1000"/>
              </a:spcBef>
              <a:spcAft>
                <a:spcPts val="0"/>
              </a:spcAft>
              <a:buSzPts val="1500"/>
              <a:buChar char="●"/>
            </a:pPr>
            <a:r>
              <a:rPr b="0" lang="en-US">
                <a:highlight>
                  <a:srgbClr val="FFFFFF"/>
                </a:highlight>
              </a:rPr>
              <a:t>EVs and EVSE are eligible for a </a:t>
            </a:r>
            <a:r>
              <a:rPr lang="en-US">
                <a:highlight>
                  <a:srgbClr val="FFFFFF"/>
                </a:highlight>
                <a:uFill>
                  <a:noFill/>
                </a:uFill>
                <a:hlinkClick r:id="rId7"/>
              </a:rPr>
              <a:t>sales and use tax exemption</a:t>
            </a:r>
            <a:endParaRPr>
              <a:highlight>
                <a:srgbClr val="FFFFFF"/>
              </a:highlight>
            </a:endParaRPr>
          </a:p>
          <a:p>
            <a:pPr indent="-323850" lvl="0" marL="457200" rtl="0" algn="l">
              <a:lnSpc>
                <a:spcPct val="100000"/>
              </a:lnSpc>
              <a:spcBef>
                <a:spcPts val="1000"/>
              </a:spcBef>
              <a:spcAft>
                <a:spcPts val="0"/>
              </a:spcAft>
              <a:buSzPts val="1500"/>
              <a:buChar char="●"/>
            </a:pPr>
            <a:r>
              <a:rPr lang="en-US">
                <a:highlight>
                  <a:srgbClr val="FFFFFF"/>
                </a:highlight>
              </a:rPr>
              <a:t>Commercial Alternative Fuel Vehicle and Fueling Infrastructure Tax Credit</a:t>
            </a:r>
            <a:endParaRPr b="0">
              <a:highlight>
                <a:srgbClr val="FFFFFF"/>
              </a:highlight>
            </a:endParaRPr>
          </a:p>
          <a:p>
            <a:pPr indent="-323850" lvl="0" marL="457200" rtl="0" algn="l">
              <a:lnSpc>
                <a:spcPct val="100000"/>
              </a:lnSpc>
              <a:spcBef>
                <a:spcPts val="1000"/>
              </a:spcBef>
              <a:spcAft>
                <a:spcPts val="0"/>
              </a:spcAft>
              <a:buSzPts val="1500"/>
              <a:buChar char="●"/>
            </a:pPr>
            <a:r>
              <a:rPr b="0" lang="en-US">
                <a:highlight>
                  <a:srgbClr val="FFFFFF"/>
                </a:highlight>
              </a:rPr>
              <a:t>AFVs are </a:t>
            </a:r>
            <a:r>
              <a:rPr lang="en-US">
                <a:highlight>
                  <a:srgbClr val="FFFFFF"/>
                </a:highlight>
              </a:rPr>
              <a:t>exempt from state emissions control inspections</a:t>
            </a:r>
            <a:r>
              <a:rPr b="0" lang="en-US">
                <a:highlight>
                  <a:srgbClr val="FFFFFF"/>
                </a:highlight>
              </a:rPr>
              <a:t>.</a:t>
            </a:r>
            <a:endParaRPr b="0">
              <a:highlight>
                <a:srgbClr val="FFFFFF"/>
              </a:highlight>
            </a:endParaRPr>
          </a:p>
          <a:p>
            <a:pPr indent="-323850" lvl="0" marL="457200" rtl="0" algn="l">
              <a:lnSpc>
                <a:spcPct val="100000"/>
              </a:lnSpc>
              <a:spcBef>
                <a:spcPts val="1000"/>
              </a:spcBef>
              <a:spcAft>
                <a:spcPts val="0"/>
              </a:spcAft>
              <a:buSzPts val="1500"/>
              <a:buChar char="●"/>
            </a:pPr>
            <a:r>
              <a:rPr lang="en-US">
                <a:highlight>
                  <a:srgbClr val="FFFFFF"/>
                </a:highlight>
              </a:rPr>
              <a:t>Green Public Transit Grant Program </a:t>
            </a:r>
            <a:r>
              <a:rPr b="0" lang="en-US">
                <a:highlight>
                  <a:srgbClr val="FFFFFF"/>
                </a:highlight>
              </a:rPr>
              <a:t>provides funding to install EV infrastructure among other green transportation projects</a:t>
            </a:r>
            <a:endParaRPr b="0">
              <a:highlight>
                <a:srgbClr val="FFFFFF"/>
              </a:highlight>
            </a:endParaRPr>
          </a:p>
          <a:p>
            <a:pPr indent="0" lvl="0" marL="457200" rtl="0" algn="l">
              <a:lnSpc>
                <a:spcPct val="100000"/>
              </a:lnSpc>
              <a:spcBef>
                <a:spcPts val="1000"/>
              </a:spcBef>
              <a:spcAft>
                <a:spcPts val="1000"/>
              </a:spcAft>
              <a:buNone/>
            </a:pPr>
            <a:r>
              <a:t/>
            </a:r>
            <a:endParaRPr b="0">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5b7fc2ab57_0_27"/>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t>B. Exploratory Data Analysis: WA EV Demographics</a:t>
            </a:r>
            <a:endParaRPr sz="3000"/>
          </a:p>
        </p:txBody>
      </p:sp>
      <p:sp>
        <p:nvSpPr>
          <p:cNvPr id="278" name="Google Shape;278;g15b7fc2ab57_0_27"/>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2"/>
                </a:solidFill>
              </a:rPr>
              <a:t>2</a:t>
            </a:r>
            <a:endParaRPr sz="2500">
              <a:solidFill>
                <a:schemeClr val="lt2"/>
              </a:solidFill>
            </a:endParaRPr>
          </a:p>
        </p:txBody>
      </p:sp>
      <p:pic>
        <p:nvPicPr>
          <p:cNvPr id="279" name="Google Shape;279;g15b7fc2ab57_0_27"/>
          <p:cNvPicPr preferRelativeResize="0"/>
          <p:nvPr/>
        </p:nvPicPr>
        <p:blipFill>
          <a:blip r:embed="rId4">
            <a:alphaModFix/>
          </a:blip>
          <a:stretch>
            <a:fillRect/>
          </a:stretch>
        </p:blipFill>
        <p:spPr>
          <a:xfrm>
            <a:off x="6709325" y="1056159"/>
            <a:ext cx="3075877" cy="1793592"/>
          </a:xfrm>
          <a:prstGeom prst="rect">
            <a:avLst/>
          </a:prstGeom>
          <a:noFill/>
          <a:ln>
            <a:noFill/>
          </a:ln>
        </p:spPr>
      </p:pic>
      <p:pic>
        <p:nvPicPr>
          <p:cNvPr id="280" name="Google Shape;280;g15b7fc2ab57_0_27"/>
          <p:cNvPicPr preferRelativeResize="0"/>
          <p:nvPr/>
        </p:nvPicPr>
        <p:blipFill>
          <a:blip r:embed="rId5">
            <a:alphaModFix/>
          </a:blip>
          <a:stretch>
            <a:fillRect/>
          </a:stretch>
        </p:blipFill>
        <p:spPr>
          <a:xfrm>
            <a:off x="6174875" y="2801000"/>
            <a:ext cx="4645981" cy="3401825"/>
          </a:xfrm>
          <a:prstGeom prst="rect">
            <a:avLst/>
          </a:prstGeom>
          <a:noFill/>
          <a:ln>
            <a:noFill/>
          </a:ln>
        </p:spPr>
      </p:pic>
      <p:pic>
        <p:nvPicPr>
          <p:cNvPr id="281" name="Google Shape;281;g15b7fc2ab57_0_27"/>
          <p:cNvPicPr preferRelativeResize="0"/>
          <p:nvPr/>
        </p:nvPicPr>
        <p:blipFill>
          <a:blip r:embed="rId6">
            <a:alphaModFix/>
          </a:blip>
          <a:stretch>
            <a:fillRect/>
          </a:stretch>
        </p:blipFill>
        <p:spPr>
          <a:xfrm>
            <a:off x="1065325" y="2801000"/>
            <a:ext cx="4526375" cy="3401824"/>
          </a:xfrm>
          <a:prstGeom prst="rect">
            <a:avLst/>
          </a:prstGeom>
          <a:noFill/>
          <a:ln>
            <a:noFill/>
          </a:ln>
        </p:spPr>
      </p:pic>
      <p:sp>
        <p:nvSpPr>
          <p:cNvPr id="282" name="Google Shape;282;g15b7fc2ab57_0_27"/>
          <p:cNvSpPr txBox="1"/>
          <p:nvPr/>
        </p:nvSpPr>
        <p:spPr>
          <a:xfrm>
            <a:off x="1065325" y="1298800"/>
            <a:ext cx="4690500" cy="1308300"/>
          </a:xfrm>
          <a:prstGeom prst="rect">
            <a:avLst/>
          </a:prstGeom>
          <a:noFill/>
          <a:ln>
            <a:noFill/>
          </a:ln>
        </p:spPr>
        <p:txBody>
          <a:bodyPr anchorCtr="0" anchor="t" bIns="91425" lIns="91425" spcFirstLastPara="1" rIns="91425" wrap="square" tIns="91425">
            <a:spAutoFit/>
          </a:bodyPr>
          <a:lstStyle/>
          <a:p>
            <a:pPr indent="-298450" lvl="1" marL="285750" marR="0" rtl="0" algn="l">
              <a:lnSpc>
                <a:spcPct val="100000"/>
              </a:lnSpc>
              <a:spcBef>
                <a:spcPts val="600"/>
              </a:spcBef>
              <a:spcAft>
                <a:spcPts val="0"/>
              </a:spcAft>
              <a:buClr>
                <a:schemeClr val="dk2"/>
              </a:buClr>
              <a:buSzPts val="1700"/>
              <a:buChar char="•"/>
            </a:pPr>
            <a:r>
              <a:rPr b="1" lang="en-US" sz="1700">
                <a:solidFill>
                  <a:schemeClr val="dk2"/>
                </a:solidFill>
              </a:rPr>
              <a:t>Electricity powered car still counts for a very small portion</a:t>
            </a:r>
            <a:endParaRPr b="1" sz="1700">
              <a:solidFill>
                <a:schemeClr val="dk2"/>
              </a:solidFill>
            </a:endParaRPr>
          </a:p>
          <a:p>
            <a:pPr indent="-298450" lvl="1" marL="285750" marR="0" rtl="0" algn="l">
              <a:lnSpc>
                <a:spcPct val="100000"/>
              </a:lnSpc>
              <a:spcBef>
                <a:spcPts val="600"/>
              </a:spcBef>
              <a:spcAft>
                <a:spcPts val="0"/>
              </a:spcAft>
              <a:buClr>
                <a:schemeClr val="dk2"/>
              </a:buClr>
              <a:buSzPts val="1700"/>
              <a:buChar char="•"/>
            </a:pPr>
            <a:r>
              <a:rPr b="1" lang="en-US" sz="1700">
                <a:solidFill>
                  <a:schemeClr val="dk2"/>
                </a:solidFill>
              </a:rPr>
              <a:t>EVs registration density </a:t>
            </a:r>
            <a:r>
              <a:rPr b="1" lang="en-US" sz="1700">
                <a:solidFill>
                  <a:schemeClr val="dk2"/>
                </a:solidFill>
              </a:rPr>
              <a:t>≠</a:t>
            </a:r>
            <a:r>
              <a:rPr b="1" lang="en-US" sz="1700">
                <a:solidFill>
                  <a:schemeClr val="dk2"/>
                </a:solidFill>
              </a:rPr>
              <a:t> EV charging station density</a:t>
            </a:r>
            <a:endParaRPr b="1" sz="17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15b9506869e_0_24"/>
          <p:cNvSpPr/>
          <p:nvPr/>
        </p:nvSpPr>
        <p:spPr>
          <a:xfrm>
            <a:off x="8345475" y="1971250"/>
            <a:ext cx="3288000" cy="4020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5b9506869e_0_24"/>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t>Proposed Project Approach and Data Availability</a:t>
            </a:r>
            <a:endParaRPr sz="3000"/>
          </a:p>
        </p:txBody>
      </p:sp>
      <p:sp>
        <p:nvSpPr>
          <p:cNvPr id="289" name="Google Shape;289;g15b9506869e_0_24"/>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00">
                <a:solidFill>
                  <a:schemeClr val="lt2"/>
                </a:solidFill>
              </a:rPr>
              <a:t>3</a:t>
            </a:r>
            <a:endParaRPr sz="2500">
              <a:solidFill>
                <a:schemeClr val="lt2"/>
              </a:solidFill>
            </a:endParaRPr>
          </a:p>
        </p:txBody>
      </p:sp>
      <p:sp>
        <p:nvSpPr>
          <p:cNvPr id="290" name="Google Shape;290;g15b9506869e_0_24"/>
          <p:cNvSpPr txBox="1"/>
          <p:nvPr/>
        </p:nvSpPr>
        <p:spPr>
          <a:xfrm>
            <a:off x="591875" y="2044250"/>
            <a:ext cx="1612800" cy="114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Distance</a:t>
            </a:r>
            <a:endParaRPr b="1" sz="2000">
              <a:solidFill>
                <a:schemeClr val="lt1"/>
              </a:solidFill>
            </a:endParaRPr>
          </a:p>
        </p:txBody>
      </p:sp>
      <p:cxnSp>
        <p:nvCxnSpPr>
          <p:cNvPr id="291" name="Google Shape;291;g15b9506869e_0_24"/>
          <p:cNvCxnSpPr/>
          <p:nvPr/>
        </p:nvCxnSpPr>
        <p:spPr>
          <a:xfrm>
            <a:off x="2724525" y="1771875"/>
            <a:ext cx="3128400" cy="0"/>
          </a:xfrm>
          <a:prstGeom prst="straightConnector1">
            <a:avLst/>
          </a:prstGeom>
          <a:noFill/>
          <a:ln cap="flat" cmpd="sng" w="28575">
            <a:solidFill>
              <a:schemeClr val="dk1"/>
            </a:solidFill>
            <a:prstDash val="solid"/>
            <a:round/>
            <a:headEnd len="med" w="med" type="none"/>
            <a:tailEnd len="med" w="med" type="none"/>
          </a:ln>
        </p:spPr>
      </p:cxnSp>
      <p:sp>
        <p:nvSpPr>
          <p:cNvPr id="292" name="Google Shape;292;g15b9506869e_0_24"/>
          <p:cNvSpPr txBox="1"/>
          <p:nvPr/>
        </p:nvSpPr>
        <p:spPr>
          <a:xfrm>
            <a:off x="2610125" y="1314875"/>
            <a:ext cx="2802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Key Considerations </a:t>
            </a:r>
            <a:endParaRPr b="1" sz="1700"/>
          </a:p>
        </p:txBody>
      </p:sp>
      <p:sp>
        <p:nvSpPr>
          <p:cNvPr id="293" name="Google Shape;293;g15b9506869e_0_24"/>
          <p:cNvSpPr txBox="1"/>
          <p:nvPr/>
        </p:nvSpPr>
        <p:spPr>
          <a:xfrm>
            <a:off x="591875" y="3389575"/>
            <a:ext cx="1612800" cy="83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Charging Locations</a:t>
            </a:r>
            <a:endParaRPr b="1" sz="2000">
              <a:solidFill>
                <a:schemeClr val="lt1"/>
              </a:solidFill>
            </a:endParaRPr>
          </a:p>
        </p:txBody>
      </p:sp>
      <p:sp>
        <p:nvSpPr>
          <p:cNvPr id="294" name="Google Shape;294;g15b9506869e_0_24"/>
          <p:cNvSpPr txBox="1"/>
          <p:nvPr/>
        </p:nvSpPr>
        <p:spPr>
          <a:xfrm>
            <a:off x="591875" y="4429500"/>
            <a:ext cx="1612800" cy="68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Renewable </a:t>
            </a:r>
            <a:r>
              <a:rPr b="1" lang="en-US" sz="2000">
                <a:solidFill>
                  <a:schemeClr val="lt1"/>
                </a:solidFill>
              </a:rPr>
              <a:t>Energy</a:t>
            </a:r>
            <a:endParaRPr b="1" sz="2000">
              <a:solidFill>
                <a:schemeClr val="lt1"/>
              </a:solidFill>
            </a:endParaRPr>
          </a:p>
        </p:txBody>
      </p:sp>
      <p:sp>
        <p:nvSpPr>
          <p:cNvPr id="295" name="Google Shape;295;g15b9506869e_0_24"/>
          <p:cNvSpPr txBox="1"/>
          <p:nvPr/>
        </p:nvSpPr>
        <p:spPr>
          <a:xfrm>
            <a:off x="2289125" y="2071925"/>
            <a:ext cx="34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6" name="Google Shape;296;g15b9506869e_0_24"/>
          <p:cNvSpPr txBox="1"/>
          <p:nvPr/>
        </p:nvSpPr>
        <p:spPr>
          <a:xfrm>
            <a:off x="2204675" y="1971250"/>
            <a:ext cx="56493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US" sz="1500">
                <a:solidFill>
                  <a:schemeClr val="dk1"/>
                </a:solidFill>
              </a:rPr>
              <a:t>Constraints: distance between stations less than average EV est. range on a single charge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Approachability from highway / city centers (populations) / </a:t>
            </a:r>
            <a:r>
              <a:rPr lang="en-US" sz="1500">
                <a:solidFill>
                  <a:schemeClr val="dk1"/>
                </a:solidFill>
              </a:rPr>
              <a:t>Electric</a:t>
            </a:r>
            <a:r>
              <a:rPr lang="en-US" sz="1500">
                <a:solidFill>
                  <a:schemeClr val="dk1"/>
                </a:solidFill>
              </a:rPr>
              <a:t> Grids</a:t>
            </a:r>
            <a:endParaRPr sz="1500">
              <a:solidFill>
                <a:schemeClr val="dk1"/>
              </a:solidFill>
            </a:endParaRPr>
          </a:p>
        </p:txBody>
      </p:sp>
      <p:sp>
        <p:nvSpPr>
          <p:cNvPr id="297" name="Google Shape;297;g15b9506869e_0_24"/>
          <p:cNvSpPr txBox="1"/>
          <p:nvPr/>
        </p:nvSpPr>
        <p:spPr>
          <a:xfrm>
            <a:off x="2204675" y="3360225"/>
            <a:ext cx="56493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US" sz="1500">
                <a:solidFill>
                  <a:schemeClr val="dk1"/>
                </a:solidFill>
              </a:rPr>
              <a:t>Use gas station locations to simulate the location of EV charging stations</a:t>
            </a:r>
            <a:endParaRPr sz="1500">
              <a:solidFill>
                <a:schemeClr val="dk1"/>
              </a:solidFill>
            </a:endParaRPr>
          </a:p>
        </p:txBody>
      </p:sp>
      <p:sp>
        <p:nvSpPr>
          <p:cNvPr id="298" name="Google Shape;298;g15b9506869e_0_24"/>
          <p:cNvSpPr txBox="1"/>
          <p:nvPr/>
        </p:nvSpPr>
        <p:spPr>
          <a:xfrm>
            <a:off x="591875" y="5310725"/>
            <a:ext cx="1612800" cy="68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Policy</a:t>
            </a:r>
            <a:endParaRPr b="1" sz="2000">
              <a:solidFill>
                <a:schemeClr val="lt1"/>
              </a:solidFill>
            </a:endParaRPr>
          </a:p>
        </p:txBody>
      </p:sp>
      <p:sp>
        <p:nvSpPr>
          <p:cNvPr id="299" name="Google Shape;299;g15b9506869e_0_24"/>
          <p:cNvSpPr txBox="1"/>
          <p:nvPr/>
        </p:nvSpPr>
        <p:spPr>
          <a:xfrm>
            <a:off x="8447325" y="2077350"/>
            <a:ext cx="3186300" cy="296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US" sz="1700">
                <a:solidFill>
                  <a:schemeClr val="lt1"/>
                </a:solidFill>
              </a:rPr>
              <a:t>Proposed Datasets</a:t>
            </a:r>
            <a:endParaRPr b="1" sz="1700">
              <a:solidFill>
                <a:schemeClr val="lt1"/>
              </a:solidFill>
            </a:endParaRPr>
          </a:p>
          <a:p>
            <a:pPr indent="-323850" lvl="0" marL="457200" rtl="0" algn="l">
              <a:lnSpc>
                <a:spcPct val="115000"/>
              </a:lnSpc>
              <a:spcBef>
                <a:spcPts val="1000"/>
              </a:spcBef>
              <a:spcAft>
                <a:spcPts val="0"/>
              </a:spcAft>
              <a:buClr>
                <a:schemeClr val="lt1"/>
              </a:buClr>
              <a:buSzPts val="1500"/>
              <a:buChar char="●"/>
            </a:pPr>
            <a:r>
              <a:rPr lang="en-US" sz="1500">
                <a:solidFill>
                  <a:schemeClr val="lt1"/>
                </a:solidFill>
              </a:rPr>
              <a:t>Population &amp; demographic data:</a:t>
            </a:r>
            <a:endParaRPr sz="1500">
              <a:solidFill>
                <a:schemeClr val="lt1"/>
              </a:solidFill>
            </a:endParaRPr>
          </a:p>
          <a:p>
            <a:pPr indent="0" lvl="0" marL="457200" rtl="0" algn="l">
              <a:lnSpc>
                <a:spcPct val="115000"/>
              </a:lnSpc>
              <a:spcBef>
                <a:spcPts val="0"/>
              </a:spcBef>
              <a:spcAft>
                <a:spcPts val="0"/>
              </a:spcAft>
              <a:buNone/>
            </a:pPr>
            <a:r>
              <a:rPr lang="en-US" sz="1500">
                <a:solidFill>
                  <a:schemeClr val="lt1"/>
                </a:solidFill>
              </a:rPr>
              <a:t>American Community Survey (</a:t>
            </a:r>
            <a:r>
              <a:rPr i="1" lang="en-US" sz="1500">
                <a:solidFill>
                  <a:schemeClr val="lt1"/>
                </a:solidFill>
              </a:rPr>
              <a:t>obtained</a:t>
            </a:r>
            <a:r>
              <a:rPr lang="en-US" sz="1500">
                <a:solidFill>
                  <a:schemeClr val="lt1"/>
                </a:solidFill>
              </a:rPr>
              <a:t>)</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US" sz="1500">
                <a:solidFill>
                  <a:schemeClr val="lt1"/>
                </a:solidFill>
              </a:rPr>
              <a:t>OpenStreetMap data</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US" sz="1500">
                <a:solidFill>
                  <a:schemeClr val="lt1"/>
                </a:solidFill>
              </a:rPr>
              <a:t>Electric Grid map data</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US" sz="1500">
                <a:solidFill>
                  <a:schemeClr val="lt1"/>
                </a:solidFill>
              </a:rPr>
              <a:t>Gas station location data</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lang="en-US" sz="1500">
                <a:solidFill>
                  <a:schemeClr val="lt1"/>
                </a:solidFill>
              </a:rPr>
              <a:t>EV charging station location data (</a:t>
            </a:r>
            <a:r>
              <a:rPr i="1" lang="en-US" sz="1500">
                <a:solidFill>
                  <a:schemeClr val="lt1"/>
                </a:solidFill>
              </a:rPr>
              <a:t>obtained</a:t>
            </a:r>
            <a:r>
              <a:rPr lang="en-US" sz="1500">
                <a:solidFill>
                  <a:schemeClr val="lt1"/>
                </a:solidFill>
              </a:rPr>
              <a:t>)</a:t>
            </a:r>
            <a:endParaRPr sz="1500">
              <a:solidFill>
                <a:schemeClr val="lt1"/>
              </a:solidFill>
            </a:endParaRPr>
          </a:p>
        </p:txBody>
      </p:sp>
      <p:sp>
        <p:nvSpPr>
          <p:cNvPr id="300" name="Google Shape;300;g15b9506869e_0_24"/>
          <p:cNvSpPr txBox="1"/>
          <p:nvPr/>
        </p:nvSpPr>
        <p:spPr>
          <a:xfrm>
            <a:off x="2204675" y="5310725"/>
            <a:ext cx="56493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US" sz="1500">
                <a:solidFill>
                  <a:schemeClr val="dk1"/>
                </a:solidFill>
              </a:rPr>
              <a:t>Evaluate whether local policy supports for EV</a:t>
            </a:r>
            <a:endParaRPr sz="1500">
              <a:solidFill>
                <a:schemeClr val="dk1"/>
              </a:solidFill>
            </a:endParaRPr>
          </a:p>
        </p:txBody>
      </p:sp>
      <p:sp>
        <p:nvSpPr>
          <p:cNvPr id="301" name="Google Shape;301;g15b9506869e_0_24"/>
          <p:cNvSpPr txBox="1"/>
          <p:nvPr/>
        </p:nvSpPr>
        <p:spPr>
          <a:xfrm>
            <a:off x="2204675" y="4429500"/>
            <a:ext cx="56493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US" sz="1500">
                <a:solidFill>
                  <a:schemeClr val="dk1"/>
                </a:solidFill>
              </a:rPr>
              <a:t>Evaluate the </a:t>
            </a:r>
            <a:r>
              <a:rPr lang="en-US" sz="1500">
                <a:solidFill>
                  <a:schemeClr val="dk1"/>
                </a:solidFill>
              </a:rPr>
              <a:t>accessibility</a:t>
            </a:r>
            <a:r>
              <a:rPr lang="en-US" sz="1500">
                <a:solidFill>
                  <a:schemeClr val="dk1"/>
                </a:solidFill>
              </a:rPr>
              <a:t> of renewable </a:t>
            </a:r>
            <a:r>
              <a:rPr lang="en-US" sz="1500">
                <a:solidFill>
                  <a:schemeClr val="dk1"/>
                </a:solidFill>
              </a:rPr>
              <a:t>energy</a:t>
            </a:r>
            <a:endParaRPr sz="1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